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9144000"/>
  <p:notesSz cx="6858000" cy="9144000"/>
  <p:embeddedFontLst>
    <p:embeddedFont>
      <p:font typeface="Constantia"/>
      <p:regular r:id="rId44"/>
      <p:bold r:id="rId45"/>
      <p:italic r:id="rId46"/>
      <p:boldItalic r:id="rId47"/>
    </p:embeddedFont>
    <p:embeddedFont>
      <p:font typeface="Tahoma"/>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50" roundtripDataSignature="AMtx7mi/RwKkvcf8Z44D+Tzg2o1uyHO16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Constantia-regular.fntdata"/><Relationship Id="rId43" Type="http://schemas.openxmlformats.org/officeDocument/2006/relationships/slide" Target="slides/slide37.xml"/><Relationship Id="rId46" Type="http://schemas.openxmlformats.org/officeDocument/2006/relationships/font" Target="fonts/Constantia-italic.fntdata"/><Relationship Id="rId45" Type="http://schemas.openxmlformats.org/officeDocument/2006/relationships/font" Target="fonts/Constanti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Tahoma-regular.fntdata"/><Relationship Id="rId47" Type="http://schemas.openxmlformats.org/officeDocument/2006/relationships/font" Target="fonts/Constantia-boldItalic.fntdata"/><Relationship Id="rId49" Type="http://schemas.openxmlformats.org/officeDocument/2006/relationships/font" Target="fonts/Tahoma-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2" name="Google Shape;112;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13" name="Google Shape;113;p1: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Tahoma"/>
                <a:ea typeface="Tahoma"/>
                <a:cs typeface="Tahoma"/>
                <a:sym typeface="Tahoma"/>
              </a:rPr>
              <a:t>Stroke &amp; Turn Clinic 10-2010</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3" name="Google Shape;17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9" name="Google Shape;17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5" name="Google Shape;18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3" name="Google Shape;193;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94" name="Google Shape;194;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0" name="Google Shape;200;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201" name="Google Shape;201;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7" name="Google Shape;20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3" name="Google Shape;21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9" name="Google Shape;21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5" name="Google Shape;22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1" name="Google Shape;23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0" name="Google Shape;120;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21" name="Google Shape;121;p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Tahoma"/>
                <a:ea typeface="Tahoma"/>
                <a:cs typeface="Tahoma"/>
                <a:sym typeface="Tahoma"/>
              </a:rPr>
              <a:t>Stroke &amp; Turn Clinic 10-2010</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38" name="Google Shape;238;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4" name="Google Shape;24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0" name="Google Shape;25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2ea1e3740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2ea1e3740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7" name="Google Shape;257;g32ea1e3740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3" name="Google Shape;26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9" name="Google Shape;26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5" name="Google Shape;27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1" name="Google Shape;28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7" name="Google Shape;28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3" name="Google Shape;29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7" name="Google Shape;12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99" name="Google Shape;299;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5" name="Google Shape;30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1" name="Google Shape;31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7" name="Google Shape;317;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18" name="Google Shape;318;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4" name="Google Shape;324;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25" name="Google Shape;325;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1" name="Google Shape;331;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32" name="Google Shape;332;p34: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Tahoma"/>
                <a:ea typeface="Tahoma"/>
                <a:cs typeface="Tahoma"/>
                <a:sym typeface="Tahoma"/>
              </a:rPr>
              <a:t>Stroke &amp; Turn Clinic 10-2010</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38" name="Google Shape;33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45" name="Google Shape;34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0" name="Google Shape;14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7" name="Google Shape;147;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48" name="Google Shape;148;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ahoma"/>
                <a:ea typeface="Tahoma"/>
                <a:cs typeface="Tahoma"/>
                <a:sym typeface="Tahoma"/>
              </a:rPr>
              <a:t>‹#›</a:t>
            </a:fld>
            <a:endParaRPr b="0" i="0" sz="1200" u="none" cap="none" strike="noStrike">
              <a:solidFill>
                <a:schemeClr val="dk1"/>
              </a:solidFill>
              <a:latin typeface="Tahoma"/>
              <a:ea typeface="Tahoma"/>
              <a:cs typeface="Tahoma"/>
              <a:sym typeface="Tahom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5" name="Google Shape;15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1" name="Google Shape;16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7" name="Google Shape;16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 name="Shape 20"/>
        <p:cNvGrpSpPr/>
        <p:nvPr/>
      </p:nvGrpSpPr>
      <p:grpSpPr>
        <a:xfrm>
          <a:off x="0" y="0"/>
          <a:ext cx="0" cy="0"/>
          <a:chOff x="0" y="0"/>
          <a:chExt cx="0" cy="0"/>
        </a:xfrm>
      </p:grpSpPr>
      <p:sp>
        <p:nvSpPr>
          <p:cNvPr id="21" name="Google Shape;21;p3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8"/>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045C75"/>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045C75"/>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045C75"/>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045C75"/>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045C75"/>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045C75"/>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045C75"/>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045C75"/>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045C75"/>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49"/>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9"/>
          <p:cNvSpPr txBox="1"/>
          <p:nvPr>
            <p:ph idx="1" type="body"/>
          </p:nvPr>
        </p:nvSpPr>
        <p:spPr>
          <a:xfrm rot="5400000">
            <a:off x="2377282" y="15082"/>
            <a:ext cx="4389437" cy="82296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4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045C75"/>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045C75"/>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045C75"/>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045C75"/>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045C75"/>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045C75"/>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045C75"/>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045C75"/>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045C75"/>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50"/>
          <p:cNvSpPr txBox="1"/>
          <p:nvPr>
            <p:ph type="title"/>
          </p:nvPr>
        </p:nvSpPr>
        <p:spPr>
          <a:xfrm rot="5400000">
            <a:off x="5052219" y="2491582"/>
            <a:ext cx="5211763" cy="20574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50"/>
          <p:cNvSpPr txBox="1"/>
          <p:nvPr>
            <p:ph idx="1" type="body"/>
          </p:nvPr>
        </p:nvSpPr>
        <p:spPr>
          <a:xfrm rot="5400000">
            <a:off x="861219" y="510382"/>
            <a:ext cx="5211763" cy="60198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0" name="Google Shape;90;p5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5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5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045C75"/>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045C75"/>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045C75"/>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045C75"/>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045C75"/>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045C75"/>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045C75"/>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045C75"/>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045C75"/>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104" name="Shape 104"/>
        <p:cNvGrpSpPr/>
        <p:nvPr/>
      </p:nvGrpSpPr>
      <p:grpSpPr>
        <a:xfrm>
          <a:off x="0" y="0"/>
          <a:ext cx="0" cy="0"/>
          <a:chOff x="0" y="0"/>
          <a:chExt cx="0" cy="0"/>
        </a:xfrm>
      </p:grpSpPr>
      <p:sp>
        <p:nvSpPr>
          <p:cNvPr id="105" name="Google Shape;105;p43"/>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3"/>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07" name="Google Shape;107;p43"/>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43"/>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43"/>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D1EAEE"/>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D1EAEE"/>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D1EAEE"/>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D1EAEE"/>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D1EAEE"/>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D1EAEE"/>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D1EAEE"/>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D1EAEE"/>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D1EAEE"/>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39"/>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9"/>
          <p:cNvSpPr txBox="1"/>
          <p:nvPr>
            <p:ph idx="1" type="body"/>
          </p:nvPr>
        </p:nvSpPr>
        <p:spPr>
          <a:xfrm>
            <a:off x="457200" y="1935163"/>
            <a:ext cx="8229600" cy="4389437"/>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7" name="Google Shape;27;p39"/>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9"/>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9"/>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045C75"/>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045C75"/>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045C75"/>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045C75"/>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045C75"/>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045C75"/>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045C75"/>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045C75"/>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045C75"/>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40"/>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0"/>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3" name="Google Shape;33;p40"/>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4" name="Google Shape;34;p40"/>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0"/>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0"/>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045C75"/>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045C75"/>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045C75"/>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045C75"/>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045C75"/>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045C75"/>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045C75"/>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045C75"/>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045C75"/>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439FD7"/>
            </a:gs>
            <a:gs pos="25000">
              <a:srgbClr val="4397CA"/>
            </a:gs>
            <a:gs pos="100000">
              <a:srgbClr val="00466A"/>
            </a:gs>
          </a:gsLst>
          <a:path path="circle">
            <a:fillToRect b="50%" l="50%" r="50%" t="50%"/>
          </a:path>
          <a:tileRect/>
        </a:gradFill>
      </p:bgPr>
    </p:bg>
    <p:spTree>
      <p:nvGrpSpPr>
        <p:cNvPr id="37" name="Shape 37"/>
        <p:cNvGrpSpPr/>
        <p:nvPr/>
      </p:nvGrpSpPr>
      <p:grpSpPr>
        <a:xfrm>
          <a:off x="0" y="0"/>
          <a:ext cx="0" cy="0"/>
          <a:chOff x="0" y="0"/>
          <a:chExt cx="0" cy="0"/>
        </a:xfrm>
      </p:grpSpPr>
      <p:sp>
        <p:nvSpPr>
          <p:cNvPr id="38" name="Google Shape;38;p42"/>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2"/>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40" name="Google Shape;40;p42"/>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42"/>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2"/>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D1EAEE"/>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D1EAEE"/>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D1EAEE"/>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D1EAEE"/>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D1EAEE"/>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D1EAEE"/>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D1EAEE"/>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D1EAEE"/>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D1EAEE"/>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43" name="Shape 43"/>
        <p:cNvGrpSpPr/>
        <p:nvPr/>
      </p:nvGrpSpPr>
      <p:grpSpPr>
        <a:xfrm>
          <a:off x="0" y="0"/>
          <a:ext cx="0" cy="0"/>
          <a:chOff x="0" y="0"/>
          <a:chExt cx="0" cy="0"/>
        </a:xfrm>
      </p:grpSpPr>
      <p:sp>
        <p:nvSpPr>
          <p:cNvPr id="44" name="Google Shape;44;p44"/>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4"/>
          <p:cNvSpPr txBox="1"/>
          <p:nvPr>
            <p:ph idx="1" type="body"/>
          </p:nvPr>
        </p:nvSpPr>
        <p:spPr>
          <a:xfrm>
            <a:off x="530352" y="2704664"/>
            <a:ext cx="7772400" cy="1509712"/>
          </a:xfrm>
          <a:prstGeom prst="rect">
            <a:avLst/>
          </a:prstGeom>
          <a:noFill/>
          <a:ln>
            <a:noFill/>
          </a:ln>
        </p:spPr>
        <p:txBody>
          <a:bodyPr anchorCtr="0" anchor="t" bIns="45700" lIns="45700" spcFirstLastPara="1" rIns="45700" wrap="square" tIns="45700">
            <a:no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6" name="Google Shape;46;p44"/>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4"/>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4"/>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D1EAEE"/>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D1EAEE"/>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D1EAEE"/>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D1EAEE"/>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D1EAEE"/>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D1EAEE"/>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D1EAEE"/>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D1EAEE"/>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D1EAEE"/>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45"/>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5"/>
          <p:cNvSpPr txBox="1"/>
          <p:nvPr>
            <p:ph idx="1" type="body"/>
          </p:nvPr>
        </p:nvSpPr>
        <p:spPr>
          <a:xfrm>
            <a:off x="457200"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45"/>
          <p:cNvSpPr txBox="1"/>
          <p:nvPr>
            <p:ph idx="2" type="body"/>
          </p:nvPr>
        </p:nvSpPr>
        <p:spPr>
          <a:xfrm>
            <a:off x="4645025" y="1859757"/>
            <a:ext cx="4041775" cy="654843"/>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3" name="Google Shape;53;p45"/>
          <p:cNvSpPr txBox="1"/>
          <p:nvPr>
            <p:ph idx="3" type="body"/>
          </p:nvPr>
        </p:nvSpPr>
        <p:spPr>
          <a:xfrm>
            <a:off x="457200" y="2514600"/>
            <a:ext cx="4040188"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45"/>
          <p:cNvSpPr txBox="1"/>
          <p:nvPr>
            <p:ph idx="4" type="body"/>
          </p:nvPr>
        </p:nvSpPr>
        <p:spPr>
          <a:xfrm>
            <a:off x="4645025" y="2514600"/>
            <a:ext cx="4041775"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5" name="Google Shape;55;p45"/>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5"/>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5"/>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045C75"/>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045C75"/>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045C75"/>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045C75"/>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045C75"/>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045C75"/>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045C75"/>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045C75"/>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045C75"/>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46"/>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6"/>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6"/>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6"/>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045C75"/>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045C75"/>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045C75"/>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045C75"/>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045C75"/>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045C75"/>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045C75"/>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045C75"/>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045C75"/>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47"/>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7"/>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47"/>
          <p:cNvSpPr txBox="1"/>
          <p:nvPr>
            <p:ph idx="2" type="body"/>
          </p:nvPr>
        </p:nvSpPr>
        <p:spPr>
          <a:xfrm>
            <a:off x="3575050" y="1676400"/>
            <a:ext cx="5111750" cy="4572000"/>
          </a:xfrm>
          <a:prstGeom prst="rect">
            <a:avLst/>
          </a:prstGeom>
          <a:noFill/>
          <a:ln>
            <a:noFill/>
          </a:ln>
        </p:spPr>
        <p:txBody>
          <a:bodyPr anchorCtr="0" anchor="t" bIns="45700" lIns="91425" spcFirstLastPara="1" rIns="91425" wrap="square" tIns="0">
            <a:no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4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045C75"/>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045C75"/>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045C75"/>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045C75"/>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045C75"/>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045C75"/>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045C75"/>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045C75"/>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045C75"/>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0" name="Shape 70"/>
        <p:cNvGrpSpPr/>
        <p:nvPr/>
      </p:nvGrpSpPr>
      <p:grpSpPr>
        <a:xfrm>
          <a:off x="0" y="0"/>
          <a:ext cx="0" cy="0"/>
          <a:chOff x="0" y="0"/>
          <a:chExt cx="0" cy="0"/>
        </a:xfrm>
      </p:grpSpPr>
      <p:sp>
        <p:nvSpPr>
          <p:cNvPr id="71" name="Google Shape;71;p48"/>
          <p:cNvSpPr/>
          <p:nvPr/>
        </p:nvSpPr>
        <p:spPr>
          <a:xfrm flipH="1" rot="-10380000">
            <a:off x="3165475" y="1108075"/>
            <a:ext cx="5257800" cy="4114800"/>
          </a:xfrm>
          <a:custGeom>
            <a:rect b="b" l="l" r="r" t="t"/>
            <a:pathLst>
              <a:path extrusionOk="0" h="4114800" w="5257800">
                <a:moveTo>
                  <a:pt x="0" y="0"/>
                </a:moveTo>
                <a:lnTo>
                  <a:pt x="5107774" y="0"/>
                </a:lnTo>
                <a:lnTo>
                  <a:pt x="5257800" y="150026"/>
                </a:lnTo>
                <a:lnTo>
                  <a:pt x="5257800" y="4114800"/>
                </a:lnTo>
                <a:lnTo>
                  <a:pt x="0" y="4114800"/>
                </a:lnTo>
                <a:lnTo>
                  <a:pt x="0" y="0"/>
                </a:lnTo>
                <a:close/>
              </a:path>
            </a:pathLst>
          </a:custGeom>
          <a:solidFill>
            <a:srgbClr val="FFFFFF"/>
          </a:solidFill>
          <a:ln cap="rnd" cmpd="sng" w="9525">
            <a:solidFill>
              <a:srgbClr val="C0C0C0"/>
            </a:solidFill>
            <a:prstDash val="solid"/>
            <a:round/>
            <a:headEnd len="sm" w="sm" type="none"/>
            <a:tailEnd len="sm" w="sm" type="none"/>
          </a:ln>
          <a:effectLst>
            <a:outerShdw blurRad="63500" sx="98500" kx="99984" rotWithShape="0" algn="tl" dir="7500041" dist="38500" sy="100079">
              <a:srgbClr val="000000">
                <a:alpha val="24705"/>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ahoma"/>
              <a:ea typeface="Tahoma"/>
              <a:cs typeface="Tahoma"/>
              <a:sym typeface="Tahoma"/>
            </a:endParaRPr>
          </a:p>
        </p:txBody>
      </p:sp>
      <p:sp>
        <p:nvSpPr>
          <p:cNvPr id="72" name="Google Shape;72;p48"/>
          <p:cNvSpPr/>
          <p:nvPr/>
        </p:nvSpPr>
        <p:spPr>
          <a:xfrm flipH="1" rot="-10380000">
            <a:off x="8004175" y="5359400"/>
            <a:ext cx="155575" cy="155575"/>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899787"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73" name="Google Shape;73;p48"/>
          <p:cNvSpPr/>
          <p:nvPr/>
        </p:nvSpPr>
        <p:spPr>
          <a:xfrm flipH="1" rot="10800000">
            <a:off x="-9525" y="5816600"/>
            <a:ext cx="916305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74" name="Google Shape;74;p48"/>
          <p:cNvSpPr/>
          <p:nvPr/>
        </p:nvSpPr>
        <p:spPr>
          <a:xfrm flipH="1" rot="10800000">
            <a:off x="4381500" y="6219825"/>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75" name="Google Shape;75;p48"/>
          <p:cNvSpPr txBox="1"/>
          <p:nvPr>
            <p:ph type="title"/>
          </p:nvPr>
        </p:nvSpPr>
        <p:spPr>
          <a:xfrm>
            <a:off x="609600" y="1176996"/>
            <a:ext cx="2212848" cy="1582621"/>
          </a:xfrm>
          <a:prstGeom prst="rect">
            <a:avLst/>
          </a:prstGeom>
          <a:noFill/>
          <a:ln>
            <a:noFill/>
          </a:ln>
        </p:spPr>
        <p:txBody>
          <a:bodyPr anchorCtr="0" anchor="b" bIns="45700" lIns="45700" spcFirstLastPara="1" rIns="45700" wrap="square" tIns="45700">
            <a:noAutofit/>
          </a:bodyPr>
          <a:lstStyle>
            <a:lvl1pPr lvl="0" algn="l">
              <a:spcBef>
                <a:spcPts val="0"/>
              </a:spcBef>
              <a:spcAft>
                <a:spcPts val="0"/>
              </a:spcAft>
              <a:buClr>
                <a:schemeClr val="dk2"/>
              </a:buClr>
              <a:buSzPts val="2000"/>
              <a:buFont typeface="Calibri"/>
              <a:buNone/>
              <a:defRPr b="1" sz="20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8"/>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48"/>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sp>
      <p:sp>
        <p:nvSpPr>
          <p:cNvPr id="78" name="Google Shape;78;p48"/>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8"/>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8"/>
          <p:cNvSpPr txBox="1"/>
          <p:nvPr>
            <p:ph idx="12" type="sldNum"/>
          </p:nvPr>
        </p:nvSpPr>
        <p:spPr>
          <a:xfrm>
            <a:off x="8077200" y="6356350"/>
            <a:ext cx="6096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045C75"/>
                </a:solidFill>
                <a:latin typeface="Tahoma"/>
                <a:ea typeface="Tahoma"/>
                <a:cs typeface="Tahoma"/>
                <a:sym typeface="Tahoma"/>
              </a:defRPr>
            </a:lvl1pPr>
            <a:lvl2pPr indent="0" lvl="1" marL="0" marR="0" algn="r">
              <a:spcBef>
                <a:spcPts val="0"/>
              </a:spcBef>
              <a:spcAft>
                <a:spcPts val="0"/>
              </a:spcAft>
              <a:buNone/>
              <a:defRPr b="0" i="0" sz="1200" u="none" cap="none" strike="noStrike">
                <a:solidFill>
                  <a:srgbClr val="045C75"/>
                </a:solidFill>
                <a:latin typeface="Tahoma"/>
                <a:ea typeface="Tahoma"/>
                <a:cs typeface="Tahoma"/>
                <a:sym typeface="Tahoma"/>
              </a:defRPr>
            </a:lvl2pPr>
            <a:lvl3pPr indent="0" lvl="2" marL="0" marR="0" algn="r">
              <a:spcBef>
                <a:spcPts val="0"/>
              </a:spcBef>
              <a:spcAft>
                <a:spcPts val="0"/>
              </a:spcAft>
              <a:buNone/>
              <a:defRPr b="0" i="0" sz="1200" u="none" cap="none" strike="noStrike">
                <a:solidFill>
                  <a:srgbClr val="045C75"/>
                </a:solidFill>
                <a:latin typeface="Tahoma"/>
                <a:ea typeface="Tahoma"/>
                <a:cs typeface="Tahoma"/>
                <a:sym typeface="Tahoma"/>
              </a:defRPr>
            </a:lvl3pPr>
            <a:lvl4pPr indent="0" lvl="3" marL="0" marR="0" algn="r">
              <a:spcBef>
                <a:spcPts val="0"/>
              </a:spcBef>
              <a:spcAft>
                <a:spcPts val="0"/>
              </a:spcAft>
              <a:buNone/>
              <a:defRPr b="0" i="0" sz="1200" u="none" cap="none" strike="noStrike">
                <a:solidFill>
                  <a:srgbClr val="045C75"/>
                </a:solidFill>
                <a:latin typeface="Tahoma"/>
                <a:ea typeface="Tahoma"/>
                <a:cs typeface="Tahoma"/>
                <a:sym typeface="Tahoma"/>
              </a:defRPr>
            </a:lvl4pPr>
            <a:lvl5pPr indent="0" lvl="4" marL="0" marR="0" algn="r">
              <a:spcBef>
                <a:spcPts val="0"/>
              </a:spcBef>
              <a:spcAft>
                <a:spcPts val="0"/>
              </a:spcAft>
              <a:buNone/>
              <a:defRPr b="0" i="0" sz="1200" u="none" cap="none" strike="noStrike">
                <a:solidFill>
                  <a:srgbClr val="045C75"/>
                </a:solidFill>
                <a:latin typeface="Tahoma"/>
                <a:ea typeface="Tahoma"/>
                <a:cs typeface="Tahoma"/>
                <a:sym typeface="Tahoma"/>
              </a:defRPr>
            </a:lvl5pPr>
            <a:lvl6pPr indent="0" lvl="5" marL="0" marR="0" algn="r">
              <a:spcBef>
                <a:spcPts val="0"/>
              </a:spcBef>
              <a:spcAft>
                <a:spcPts val="0"/>
              </a:spcAft>
              <a:buNone/>
              <a:defRPr b="0" i="0" sz="1200" u="none" cap="none" strike="noStrike">
                <a:solidFill>
                  <a:srgbClr val="045C75"/>
                </a:solidFill>
                <a:latin typeface="Tahoma"/>
                <a:ea typeface="Tahoma"/>
                <a:cs typeface="Tahoma"/>
                <a:sym typeface="Tahoma"/>
              </a:defRPr>
            </a:lvl6pPr>
            <a:lvl7pPr indent="0" lvl="6" marL="0" marR="0" algn="r">
              <a:spcBef>
                <a:spcPts val="0"/>
              </a:spcBef>
              <a:spcAft>
                <a:spcPts val="0"/>
              </a:spcAft>
              <a:buNone/>
              <a:defRPr b="0" i="0" sz="1200" u="none" cap="none" strike="noStrike">
                <a:solidFill>
                  <a:srgbClr val="045C75"/>
                </a:solidFill>
                <a:latin typeface="Tahoma"/>
                <a:ea typeface="Tahoma"/>
                <a:cs typeface="Tahoma"/>
                <a:sym typeface="Tahoma"/>
              </a:defRPr>
            </a:lvl7pPr>
            <a:lvl8pPr indent="0" lvl="7" marL="0" marR="0" algn="r">
              <a:spcBef>
                <a:spcPts val="0"/>
              </a:spcBef>
              <a:spcAft>
                <a:spcPts val="0"/>
              </a:spcAft>
              <a:buNone/>
              <a:defRPr b="0" i="0" sz="1200" u="none" cap="none" strike="noStrike">
                <a:solidFill>
                  <a:srgbClr val="045C75"/>
                </a:solidFill>
                <a:latin typeface="Tahoma"/>
                <a:ea typeface="Tahoma"/>
                <a:cs typeface="Tahoma"/>
                <a:sym typeface="Tahoma"/>
              </a:defRPr>
            </a:lvl8pPr>
            <a:lvl9pPr indent="0" lvl="8" marL="0" marR="0" algn="r">
              <a:spcBef>
                <a:spcPts val="0"/>
              </a:spcBef>
              <a:spcAft>
                <a:spcPts val="0"/>
              </a:spcAft>
              <a:buNone/>
              <a:defRPr b="0" i="0" sz="1200" u="none" cap="none" strike="noStrike">
                <a:solidFill>
                  <a:srgbClr val="045C75"/>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9" name="Shape 9"/>
        <p:cNvGrpSpPr/>
        <p:nvPr/>
      </p:nvGrpSpPr>
      <p:grpSpPr>
        <a:xfrm>
          <a:off x="0" y="0"/>
          <a:ext cx="0" cy="0"/>
          <a:chOff x="0" y="0"/>
          <a:chExt cx="0" cy="0"/>
        </a:xfrm>
      </p:grpSpPr>
      <p:sp>
        <p:nvSpPr>
          <p:cNvPr id="10" name="Google Shape;10;p37"/>
          <p:cNvSpPr/>
          <p:nvPr/>
        </p:nvSpPr>
        <p:spPr>
          <a:xfrm>
            <a:off x="-9525" y="-7938"/>
            <a:ext cx="9163050" cy="1041401"/>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11" name="Google Shape;11;p37"/>
          <p:cNvSpPr/>
          <p:nvPr/>
        </p:nvSpPr>
        <p:spPr>
          <a:xfrm>
            <a:off x="4381500" y="-7938"/>
            <a:ext cx="4762500" cy="638176"/>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12" name="Google Shape;12;p37"/>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lvl="1"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lvl="2"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lvl="3"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lvl="4"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lvl="5"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lvl="6"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lvl="7"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lvl="8"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13" name="Google Shape;13;p37"/>
          <p:cNvSpPr txBox="1"/>
          <p:nvPr>
            <p:ph idx="1" type="body"/>
          </p:nvPr>
        </p:nvSpPr>
        <p:spPr>
          <a:xfrm>
            <a:off x="457200" y="1935163"/>
            <a:ext cx="8229600" cy="4389437"/>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rgbClr val="0BD0D9"/>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4" name="Google Shape;14;p37"/>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035C75"/>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15" name="Google Shape;15;p37"/>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035C75"/>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dk1"/>
                </a:solidFill>
                <a:latin typeface="Tahoma"/>
                <a:ea typeface="Tahoma"/>
                <a:cs typeface="Tahoma"/>
                <a:sym typeface="Tahoma"/>
              </a:defRPr>
            </a:lvl9pPr>
          </a:lstStyle>
          <a:p/>
        </p:txBody>
      </p:sp>
      <p:sp>
        <p:nvSpPr>
          <p:cNvPr id="16" name="Google Shape;16;p37"/>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i="0" sz="1200" u="none" cap="none" strike="noStrike">
                <a:solidFill>
                  <a:srgbClr val="045C75"/>
                </a:solidFill>
                <a:latin typeface="Tahoma"/>
                <a:ea typeface="Tahoma"/>
                <a:cs typeface="Tahoma"/>
                <a:sym typeface="Tahoma"/>
              </a:defRPr>
            </a:lvl1pPr>
            <a:lvl2pPr indent="0" lvl="1" marL="0" marR="0" rtl="0" algn="r">
              <a:spcBef>
                <a:spcPts val="0"/>
              </a:spcBef>
              <a:spcAft>
                <a:spcPts val="0"/>
              </a:spcAft>
              <a:buNone/>
              <a:defRPr b="0" i="0" sz="1200" u="none" cap="none" strike="noStrike">
                <a:solidFill>
                  <a:srgbClr val="045C75"/>
                </a:solidFill>
                <a:latin typeface="Tahoma"/>
                <a:ea typeface="Tahoma"/>
                <a:cs typeface="Tahoma"/>
                <a:sym typeface="Tahoma"/>
              </a:defRPr>
            </a:lvl2pPr>
            <a:lvl3pPr indent="0" lvl="2" marL="0" marR="0" rtl="0" algn="r">
              <a:spcBef>
                <a:spcPts val="0"/>
              </a:spcBef>
              <a:spcAft>
                <a:spcPts val="0"/>
              </a:spcAft>
              <a:buNone/>
              <a:defRPr b="0" i="0" sz="1200" u="none" cap="none" strike="noStrike">
                <a:solidFill>
                  <a:srgbClr val="045C75"/>
                </a:solidFill>
                <a:latin typeface="Tahoma"/>
                <a:ea typeface="Tahoma"/>
                <a:cs typeface="Tahoma"/>
                <a:sym typeface="Tahoma"/>
              </a:defRPr>
            </a:lvl3pPr>
            <a:lvl4pPr indent="0" lvl="3" marL="0" marR="0" rtl="0" algn="r">
              <a:spcBef>
                <a:spcPts val="0"/>
              </a:spcBef>
              <a:spcAft>
                <a:spcPts val="0"/>
              </a:spcAft>
              <a:buNone/>
              <a:defRPr b="0" i="0" sz="1200" u="none" cap="none" strike="noStrike">
                <a:solidFill>
                  <a:srgbClr val="045C75"/>
                </a:solidFill>
                <a:latin typeface="Tahoma"/>
                <a:ea typeface="Tahoma"/>
                <a:cs typeface="Tahoma"/>
                <a:sym typeface="Tahoma"/>
              </a:defRPr>
            </a:lvl4pPr>
            <a:lvl5pPr indent="0" lvl="4" marL="0" marR="0" rtl="0" algn="r">
              <a:spcBef>
                <a:spcPts val="0"/>
              </a:spcBef>
              <a:spcAft>
                <a:spcPts val="0"/>
              </a:spcAft>
              <a:buNone/>
              <a:defRPr b="0" i="0" sz="1200" u="none" cap="none" strike="noStrike">
                <a:solidFill>
                  <a:srgbClr val="045C75"/>
                </a:solidFill>
                <a:latin typeface="Tahoma"/>
                <a:ea typeface="Tahoma"/>
                <a:cs typeface="Tahoma"/>
                <a:sym typeface="Tahoma"/>
              </a:defRPr>
            </a:lvl5pPr>
            <a:lvl6pPr indent="0" lvl="5" marL="0" marR="0" rtl="0" algn="r">
              <a:spcBef>
                <a:spcPts val="0"/>
              </a:spcBef>
              <a:spcAft>
                <a:spcPts val="0"/>
              </a:spcAft>
              <a:buNone/>
              <a:defRPr b="0" i="0" sz="1200" u="none" cap="none" strike="noStrike">
                <a:solidFill>
                  <a:srgbClr val="045C75"/>
                </a:solidFill>
                <a:latin typeface="Tahoma"/>
                <a:ea typeface="Tahoma"/>
                <a:cs typeface="Tahoma"/>
                <a:sym typeface="Tahoma"/>
              </a:defRPr>
            </a:lvl6pPr>
            <a:lvl7pPr indent="0" lvl="6" marL="0" marR="0" rtl="0" algn="r">
              <a:spcBef>
                <a:spcPts val="0"/>
              </a:spcBef>
              <a:spcAft>
                <a:spcPts val="0"/>
              </a:spcAft>
              <a:buNone/>
              <a:defRPr b="0" i="0" sz="1200" u="none" cap="none" strike="noStrike">
                <a:solidFill>
                  <a:srgbClr val="045C75"/>
                </a:solidFill>
                <a:latin typeface="Tahoma"/>
                <a:ea typeface="Tahoma"/>
                <a:cs typeface="Tahoma"/>
                <a:sym typeface="Tahoma"/>
              </a:defRPr>
            </a:lvl7pPr>
            <a:lvl8pPr indent="0" lvl="7" marL="0" marR="0" rtl="0" algn="r">
              <a:spcBef>
                <a:spcPts val="0"/>
              </a:spcBef>
              <a:spcAft>
                <a:spcPts val="0"/>
              </a:spcAft>
              <a:buNone/>
              <a:defRPr b="0" i="0" sz="1200" u="none" cap="none" strike="noStrike">
                <a:solidFill>
                  <a:srgbClr val="045C75"/>
                </a:solidFill>
                <a:latin typeface="Tahoma"/>
                <a:ea typeface="Tahoma"/>
                <a:cs typeface="Tahoma"/>
                <a:sym typeface="Tahoma"/>
              </a:defRPr>
            </a:lvl8pPr>
            <a:lvl9pPr indent="0" lvl="8" marL="0" marR="0" rtl="0" algn="r">
              <a:spcBef>
                <a:spcPts val="0"/>
              </a:spcBef>
              <a:spcAft>
                <a:spcPts val="0"/>
              </a:spcAft>
              <a:buNone/>
              <a:defRPr b="0" i="0" sz="1200" u="none" cap="none" strike="noStrike">
                <a:solidFill>
                  <a:srgbClr val="045C75"/>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grpSp>
        <p:nvGrpSpPr>
          <p:cNvPr id="17" name="Google Shape;17;p37"/>
          <p:cNvGrpSpPr/>
          <p:nvPr/>
        </p:nvGrpSpPr>
        <p:grpSpPr>
          <a:xfrm>
            <a:off x="-29327" y="-14808"/>
            <a:ext cx="9198220" cy="1083716"/>
            <a:chOff x="-29322" y="-1971"/>
            <a:chExt cx="9198255" cy="1086266"/>
          </a:xfrm>
        </p:grpSpPr>
        <p:sp>
          <p:nvSpPr>
            <p:cNvPr id="18" name="Google Shape;18;p37"/>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ahoma"/>
                <a:ea typeface="Tahoma"/>
                <a:cs typeface="Tahoma"/>
                <a:sym typeface="Tahoma"/>
              </a:endParaRPr>
            </a:p>
          </p:txBody>
        </p:sp>
        <p:sp>
          <p:nvSpPr>
            <p:cNvPr id="19" name="Google Shape;19;p37"/>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Tahoma"/>
                <a:ea typeface="Tahoma"/>
                <a:cs typeface="Tahoma"/>
                <a:sym typeface="Tahom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93" name="Shape 93"/>
        <p:cNvGrpSpPr/>
        <p:nvPr/>
      </p:nvGrpSpPr>
      <p:grpSpPr>
        <a:xfrm>
          <a:off x="0" y="0"/>
          <a:ext cx="0" cy="0"/>
          <a:chOff x="0" y="0"/>
          <a:chExt cx="0" cy="0"/>
        </a:xfrm>
      </p:grpSpPr>
      <p:sp>
        <p:nvSpPr>
          <p:cNvPr id="94" name="Google Shape;94;p41"/>
          <p:cNvSpPr/>
          <p:nvPr/>
        </p:nvSpPr>
        <p:spPr>
          <a:xfrm>
            <a:off x="-9525" y="-7938"/>
            <a:ext cx="9163050" cy="1041401"/>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95" name="Google Shape;95;p41"/>
          <p:cNvSpPr/>
          <p:nvPr/>
        </p:nvSpPr>
        <p:spPr>
          <a:xfrm>
            <a:off x="4381500" y="-7938"/>
            <a:ext cx="4762500" cy="638176"/>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96" name="Google Shape;96;p41"/>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2pPr>
            <a:lvl3pPr lvl="2"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3pPr>
            <a:lvl4pPr lvl="3"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4pPr>
            <a:lvl5pPr lvl="4"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5pPr>
            <a:lvl6pPr lvl="5"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6pPr>
            <a:lvl7pPr lvl="6"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7pPr>
            <a:lvl8pPr lvl="7"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8pPr>
            <a:lvl9pPr lvl="8"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9pPr>
          </a:lstStyle>
          <a:p/>
        </p:txBody>
      </p:sp>
      <p:sp>
        <p:nvSpPr>
          <p:cNvPr id="97" name="Google Shape;97;p41"/>
          <p:cNvSpPr txBox="1"/>
          <p:nvPr>
            <p:ph idx="1" type="body"/>
          </p:nvPr>
        </p:nvSpPr>
        <p:spPr>
          <a:xfrm>
            <a:off x="457200" y="1935163"/>
            <a:ext cx="8229600" cy="4389437"/>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rgbClr val="0BD0D9"/>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98" name="Google Shape;98;p41"/>
          <p:cNvSpPr txBox="1"/>
          <p:nvPr>
            <p:ph idx="10" type="dt"/>
          </p:nvPr>
        </p:nvSpPr>
        <p:spPr>
          <a:xfrm>
            <a:off x="457200" y="6356350"/>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99" name="Google Shape;99;p41"/>
          <p:cNvSpPr txBox="1"/>
          <p:nvPr>
            <p:ph idx="11" type="ftr"/>
          </p:nvPr>
        </p:nvSpPr>
        <p:spPr>
          <a:xfrm>
            <a:off x="2667000" y="6356350"/>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Tahoma"/>
                <a:ea typeface="Tahoma"/>
                <a:cs typeface="Tahoma"/>
                <a:sym typeface="Tahoma"/>
              </a:defRPr>
            </a:lvl1pPr>
            <a:lvl2pPr lvl="1"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2pPr>
            <a:lvl3pPr lvl="2"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3pPr>
            <a:lvl4pPr lvl="3"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4pPr>
            <a:lvl5pPr lvl="4"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5pPr>
            <a:lvl6pPr lvl="5"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6pPr>
            <a:lvl7pPr lvl="6"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7pPr>
            <a:lvl8pPr lvl="7"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8pPr>
            <a:lvl9pPr lvl="8" marR="0" rtl="0" algn="l">
              <a:spcBef>
                <a:spcPts val="0"/>
              </a:spcBef>
              <a:spcAft>
                <a:spcPts val="0"/>
              </a:spcAft>
              <a:buSzPts val="1400"/>
              <a:buNone/>
              <a:defRPr b="0" i="0" sz="1800" u="none" cap="none" strike="noStrike">
                <a:solidFill>
                  <a:schemeClr val="lt1"/>
                </a:solidFill>
                <a:latin typeface="Tahoma"/>
                <a:ea typeface="Tahoma"/>
                <a:cs typeface="Tahoma"/>
                <a:sym typeface="Tahoma"/>
              </a:defRPr>
            </a:lvl9pPr>
          </a:lstStyle>
          <a:p/>
        </p:txBody>
      </p:sp>
      <p:sp>
        <p:nvSpPr>
          <p:cNvPr id="100" name="Google Shape;100;p41"/>
          <p:cNvSpPr txBox="1"/>
          <p:nvPr>
            <p:ph idx="12" type="sldNum"/>
          </p:nvPr>
        </p:nvSpPr>
        <p:spPr>
          <a:xfrm>
            <a:off x="7924800" y="6356350"/>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i="0" sz="1200" u="none" cap="none" strike="noStrike">
                <a:solidFill>
                  <a:srgbClr val="045C75"/>
                </a:solidFill>
                <a:latin typeface="Tahoma"/>
                <a:ea typeface="Tahoma"/>
                <a:cs typeface="Tahoma"/>
                <a:sym typeface="Tahoma"/>
              </a:defRPr>
            </a:lvl1pPr>
            <a:lvl2pPr indent="0" lvl="1" marL="0" marR="0" rtl="0" algn="r">
              <a:spcBef>
                <a:spcPts val="0"/>
              </a:spcBef>
              <a:spcAft>
                <a:spcPts val="0"/>
              </a:spcAft>
              <a:buNone/>
              <a:defRPr b="0" i="0" sz="1200" u="none" cap="none" strike="noStrike">
                <a:solidFill>
                  <a:srgbClr val="045C75"/>
                </a:solidFill>
                <a:latin typeface="Tahoma"/>
                <a:ea typeface="Tahoma"/>
                <a:cs typeface="Tahoma"/>
                <a:sym typeface="Tahoma"/>
              </a:defRPr>
            </a:lvl2pPr>
            <a:lvl3pPr indent="0" lvl="2" marL="0" marR="0" rtl="0" algn="r">
              <a:spcBef>
                <a:spcPts val="0"/>
              </a:spcBef>
              <a:spcAft>
                <a:spcPts val="0"/>
              </a:spcAft>
              <a:buNone/>
              <a:defRPr b="0" i="0" sz="1200" u="none" cap="none" strike="noStrike">
                <a:solidFill>
                  <a:srgbClr val="045C75"/>
                </a:solidFill>
                <a:latin typeface="Tahoma"/>
                <a:ea typeface="Tahoma"/>
                <a:cs typeface="Tahoma"/>
                <a:sym typeface="Tahoma"/>
              </a:defRPr>
            </a:lvl3pPr>
            <a:lvl4pPr indent="0" lvl="3" marL="0" marR="0" rtl="0" algn="r">
              <a:spcBef>
                <a:spcPts val="0"/>
              </a:spcBef>
              <a:spcAft>
                <a:spcPts val="0"/>
              </a:spcAft>
              <a:buNone/>
              <a:defRPr b="0" i="0" sz="1200" u="none" cap="none" strike="noStrike">
                <a:solidFill>
                  <a:srgbClr val="045C75"/>
                </a:solidFill>
                <a:latin typeface="Tahoma"/>
                <a:ea typeface="Tahoma"/>
                <a:cs typeface="Tahoma"/>
                <a:sym typeface="Tahoma"/>
              </a:defRPr>
            </a:lvl4pPr>
            <a:lvl5pPr indent="0" lvl="4" marL="0" marR="0" rtl="0" algn="r">
              <a:spcBef>
                <a:spcPts val="0"/>
              </a:spcBef>
              <a:spcAft>
                <a:spcPts val="0"/>
              </a:spcAft>
              <a:buNone/>
              <a:defRPr b="0" i="0" sz="1200" u="none" cap="none" strike="noStrike">
                <a:solidFill>
                  <a:srgbClr val="045C75"/>
                </a:solidFill>
                <a:latin typeface="Tahoma"/>
                <a:ea typeface="Tahoma"/>
                <a:cs typeface="Tahoma"/>
                <a:sym typeface="Tahoma"/>
              </a:defRPr>
            </a:lvl5pPr>
            <a:lvl6pPr indent="0" lvl="5" marL="0" marR="0" rtl="0" algn="r">
              <a:spcBef>
                <a:spcPts val="0"/>
              </a:spcBef>
              <a:spcAft>
                <a:spcPts val="0"/>
              </a:spcAft>
              <a:buNone/>
              <a:defRPr b="0" i="0" sz="1200" u="none" cap="none" strike="noStrike">
                <a:solidFill>
                  <a:srgbClr val="045C75"/>
                </a:solidFill>
                <a:latin typeface="Tahoma"/>
                <a:ea typeface="Tahoma"/>
                <a:cs typeface="Tahoma"/>
                <a:sym typeface="Tahoma"/>
              </a:defRPr>
            </a:lvl6pPr>
            <a:lvl7pPr indent="0" lvl="6" marL="0" marR="0" rtl="0" algn="r">
              <a:spcBef>
                <a:spcPts val="0"/>
              </a:spcBef>
              <a:spcAft>
                <a:spcPts val="0"/>
              </a:spcAft>
              <a:buNone/>
              <a:defRPr b="0" i="0" sz="1200" u="none" cap="none" strike="noStrike">
                <a:solidFill>
                  <a:srgbClr val="045C75"/>
                </a:solidFill>
                <a:latin typeface="Tahoma"/>
                <a:ea typeface="Tahoma"/>
                <a:cs typeface="Tahoma"/>
                <a:sym typeface="Tahoma"/>
              </a:defRPr>
            </a:lvl7pPr>
            <a:lvl8pPr indent="0" lvl="7" marL="0" marR="0" rtl="0" algn="r">
              <a:spcBef>
                <a:spcPts val="0"/>
              </a:spcBef>
              <a:spcAft>
                <a:spcPts val="0"/>
              </a:spcAft>
              <a:buNone/>
              <a:defRPr b="0" i="0" sz="1200" u="none" cap="none" strike="noStrike">
                <a:solidFill>
                  <a:srgbClr val="045C75"/>
                </a:solidFill>
                <a:latin typeface="Tahoma"/>
                <a:ea typeface="Tahoma"/>
                <a:cs typeface="Tahoma"/>
                <a:sym typeface="Tahoma"/>
              </a:defRPr>
            </a:lvl8pPr>
            <a:lvl9pPr indent="0" lvl="8" marL="0" marR="0" rtl="0" algn="r">
              <a:spcBef>
                <a:spcPts val="0"/>
              </a:spcBef>
              <a:spcAft>
                <a:spcPts val="0"/>
              </a:spcAft>
              <a:buNone/>
              <a:defRPr b="0" i="0" sz="1200" u="none" cap="none" strike="noStrike">
                <a:solidFill>
                  <a:srgbClr val="045C75"/>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grpSp>
        <p:nvGrpSpPr>
          <p:cNvPr id="101" name="Google Shape;101;p41"/>
          <p:cNvGrpSpPr/>
          <p:nvPr/>
        </p:nvGrpSpPr>
        <p:grpSpPr>
          <a:xfrm>
            <a:off x="-29327" y="-14808"/>
            <a:ext cx="9198220" cy="1083716"/>
            <a:chOff x="-29322" y="-1971"/>
            <a:chExt cx="9198255" cy="1086266"/>
          </a:xfrm>
        </p:grpSpPr>
        <p:sp>
          <p:nvSpPr>
            <p:cNvPr id="102" name="Google Shape;102;p4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sp>
          <p:nvSpPr>
            <p:cNvPr id="103" name="Google Shape;103;p4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Tahoma"/>
                <a:ea typeface="Tahoma"/>
                <a:cs typeface="Tahoma"/>
                <a:sym typeface="Tahoma"/>
              </a:endParaRPr>
            </a:p>
          </p:txBody>
        </p:sp>
      </p:grpSp>
    </p:spTree>
  </p:cSld>
  <p:clrMap accent1="accent1" accent2="accent2" accent3="accent3" accent4="accent4" accent5="accent5" accent6="accent6" bg1="lt1" bg2="dk2" tx1="dk1" tx2="lt2" folHlink="folHlink" hlink="hlink"/>
  <p:sldLayoutIdLst>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websitedevsa.blob.core.windows.net/sitefinity/docs/default-source/officialsdocuments/officials-training-resources/safety-guidelines-and-checklists/referees-safety-checklist.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
          <p:cNvSpPr/>
          <p:nvPr/>
        </p:nvSpPr>
        <p:spPr>
          <a:xfrm>
            <a:off x="228600" y="3886200"/>
            <a:ext cx="8763000" cy="101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000" u="none" cap="none" strike="noStrike">
                <a:solidFill>
                  <a:schemeClr val="dk2"/>
                </a:solidFill>
                <a:latin typeface="Calibri"/>
                <a:ea typeface="Calibri"/>
                <a:cs typeface="Calibri"/>
                <a:sym typeface="Calibri"/>
              </a:rPr>
              <a:t>New Referee Clinic</a:t>
            </a:r>
            <a:endParaRPr/>
          </a:p>
        </p:txBody>
      </p:sp>
      <p:pic>
        <p:nvPicPr>
          <p:cNvPr descr="OSI Logo big revised.jpg" id="116" name="Google Shape;116;p1"/>
          <p:cNvPicPr preferRelativeResize="0"/>
          <p:nvPr/>
        </p:nvPicPr>
        <p:blipFill rotWithShape="1">
          <a:blip r:embed="rId3">
            <a:alphaModFix/>
          </a:blip>
          <a:srcRect b="0" l="0" r="0" t="0"/>
          <a:stretch/>
        </p:blipFill>
        <p:spPr>
          <a:xfrm>
            <a:off x="2438400" y="990600"/>
            <a:ext cx="3816350" cy="2590800"/>
          </a:xfrm>
          <a:prstGeom prst="rect">
            <a:avLst/>
          </a:prstGeom>
          <a:noFill/>
          <a:ln>
            <a:noFill/>
          </a:ln>
        </p:spPr>
      </p:pic>
      <p:sp>
        <p:nvSpPr>
          <p:cNvPr id="117" name="Google Shape;117;p1"/>
          <p:cNvSpPr txBox="1"/>
          <p:nvPr>
            <p:ph idx="11" type="ftr"/>
          </p:nvPr>
        </p:nvSpPr>
        <p:spPr>
          <a:xfrm>
            <a:off x="381000" y="6324600"/>
            <a:ext cx="3352800" cy="365125"/>
          </a:xfrm>
          <a:prstGeom prst="rect">
            <a:avLst/>
          </a:prstGeom>
          <a:noFill/>
          <a:ln>
            <a:noFill/>
          </a:ln>
        </p:spPr>
        <p:txBody>
          <a:bodyPr anchorCtr="0" anchor="b" bIns="0" lIns="0" spcFirstLastPara="1" rIns="0" wrap="square" tIns="0">
            <a:noAutofit/>
          </a:bodyPr>
          <a:lstStyle/>
          <a:p>
            <a:pPr indent="0" lvl="0" marL="0" rtl="0" algn="l">
              <a:spcBef>
                <a:spcPts val="0"/>
              </a:spcBef>
              <a:spcAft>
                <a:spcPts val="0"/>
              </a:spcAft>
              <a:buNone/>
            </a:pPr>
            <a:r>
              <a:rPr lang="en-US"/>
              <a:t>Referee Clinic Sept 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0"/>
          <p:cNvSpPr txBox="1"/>
          <p:nvPr>
            <p:ph type="title"/>
          </p:nvPr>
        </p:nvSpPr>
        <p:spPr>
          <a:xfrm>
            <a:off x="228600" y="125329"/>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t>Deck Referee</a:t>
            </a:r>
            <a:endParaRPr/>
          </a:p>
        </p:txBody>
      </p:sp>
      <p:sp>
        <p:nvSpPr>
          <p:cNvPr id="176" name="Google Shape;176;p10"/>
          <p:cNvSpPr txBox="1"/>
          <p:nvPr>
            <p:ph idx="1" type="body"/>
          </p:nvPr>
        </p:nvSpPr>
        <p:spPr>
          <a:xfrm>
            <a:off x="457200" y="1371599"/>
            <a:ext cx="8229600" cy="536107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70"/>
              <a:buNone/>
            </a:pPr>
            <a:r>
              <a:rPr b="1" lang="en-US"/>
              <a:t>Responding to coach inquiries regarding calls</a:t>
            </a:r>
            <a:endParaRPr/>
          </a:p>
          <a:p>
            <a:pPr indent="-273050" lvl="0" marL="273050" rtl="0" algn="l">
              <a:spcBef>
                <a:spcPts val="520"/>
              </a:spcBef>
              <a:spcAft>
                <a:spcPts val="0"/>
              </a:spcAft>
              <a:buSzPts val="2470"/>
              <a:buChar char="⚫"/>
            </a:pPr>
            <a:r>
              <a:rPr lang="en-US"/>
              <a:t>Coach’s job is to be an advocate for the athletes.  They want to be heard.</a:t>
            </a:r>
            <a:endParaRPr/>
          </a:p>
          <a:p>
            <a:pPr indent="-273050" lvl="0" marL="273050" rtl="0" algn="l">
              <a:spcBef>
                <a:spcPts val="520"/>
              </a:spcBef>
              <a:spcAft>
                <a:spcPts val="0"/>
              </a:spcAft>
              <a:buSzPts val="2470"/>
              <a:buChar char="⚫"/>
            </a:pPr>
            <a:r>
              <a:rPr lang="en-US"/>
              <a:t>Best practice for Deck Referees in response to coach questioning.</a:t>
            </a:r>
            <a:endParaRPr/>
          </a:p>
          <a:p>
            <a:pPr indent="-246062" lvl="1" marL="639763" rtl="0" algn="l">
              <a:spcBef>
                <a:spcPts val="480"/>
              </a:spcBef>
              <a:spcAft>
                <a:spcPts val="0"/>
              </a:spcAft>
              <a:buSzPts val="2040"/>
              <a:buChar char="⚫"/>
            </a:pPr>
            <a:r>
              <a:rPr lang="en-US"/>
              <a:t>Be an active listener.</a:t>
            </a:r>
            <a:endParaRPr/>
          </a:p>
          <a:p>
            <a:pPr indent="-246062" lvl="1" marL="639763" rtl="0" algn="l">
              <a:spcBef>
                <a:spcPts val="480"/>
              </a:spcBef>
              <a:spcAft>
                <a:spcPts val="0"/>
              </a:spcAft>
              <a:buSzPts val="2040"/>
              <a:buChar char="⚫"/>
            </a:pPr>
            <a:r>
              <a:rPr lang="en-US"/>
              <a:t>Let the coach know that you are happy to investigate.</a:t>
            </a:r>
            <a:endParaRPr/>
          </a:p>
          <a:p>
            <a:pPr indent="-246062" lvl="2" marL="914400" rtl="0" algn="l">
              <a:spcBef>
                <a:spcPts val="420"/>
              </a:spcBef>
              <a:spcAft>
                <a:spcPts val="0"/>
              </a:spcAft>
              <a:buSzPts val="1470"/>
              <a:buChar char="⚫"/>
            </a:pPr>
            <a:r>
              <a:rPr lang="en-US"/>
              <a:t>“Let me look into it, and I’ll get back to you”  </a:t>
            </a:r>
            <a:endParaRPr/>
          </a:p>
          <a:p>
            <a:pPr indent="-246062" lvl="2" marL="914400" rtl="0" algn="l">
              <a:spcBef>
                <a:spcPts val="420"/>
              </a:spcBef>
              <a:spcAft>
                <a:spcPts val="0"/>
              </a:spcAft>
              <a:buSzPts val="1470"/>
              <a:buChar char="⚫"/>
            </a:pPr>
            <a:r>
              <a:rPr lang="en-US"/>
              <a:t>Let the coach go back to coaching, and ask where you can find them.</a:t>
            </a:r>
            <a:endParaRPr/>
          </a:p>
          <a:p>
            <a:pPr indent="-246062" lvl="1" marL="639763" rtl="0" algn="l">
              <a:spcBef>
                <a:spcPts val="480"/>
              </a:spcBef>
              <a:spcAft>
                <a:spcPts val="0"/>
              </a:spcAft>
              <a:buSzPts val="2040"/>
              <a:buChar char="⚫"/>
            </a:pPr>
            <a:r>
              <a:rPr lang="en-US"/>
              <a:t>Get more information about call from S &amp; T / CJ</a:t>
            </a:r>
            <a:endParaRPr/>
          </a:p>
          <a:p>
            <a:pPr indent="-246062" lvl="1" marL="639763" rtl="0" algn="l">
              <a:spcBef>
                <a:spcPts val="480"/>
              </a:spcBef>
              <a:spcAft>
                <a:spcPts val="0"/>
              </a:spcAft>
              <a:buSzPts val="2040"/>
              <a:buChar char="⚫"/>
            </a:pPr>
            <a:r>
              <a:rPr lang="en-US"/>
              <a:t>Follow up with coach &amp; explain your decision to uphold or overturn call.</a:t>
            </a:r>
            <a:endParaRPr/>
          </a:p>
          <a:p>
            <a:pPr indent="0" lvl="0" marL="0" rtl="0" algn="l">
              <a:spcBef>
                <a:spcPts val="520"/>
              </a:spcBef>
              <a:spcAft>
                <a:spcPts val="0"/>
              </a:spcAft>
              <a:buSzPts val="247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1"/>
          <p:cNvSpPr txBox="1"/>
          <p:nvPr>
            <p:ph type="title"/>
          </p:nvPr>
        </p:nvSpPr>
        <p:spPr>
          <a:xfrm>
            <a:off x="457200" y="533400"/>
            <a:ext cx="8077200" cy="8382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t>Deck Referee</a:t>
            </a:r>
            <a:endParaRPr/>
          </a:p>
        </p:txBody>
      </p:sp>
      <p:sp>
        <p:nvSpPr>
          <p:cNvPr id="182" name="Google Shape;182;p11"/>
          <p:cNvSpPr txBox="1"/>
          <p:nvPr>
            <p:ph idx="1" type="body"/>
          </p:nvPr>
        </p:nvSpPr>
        <p:spPr>
          <a:xfrm>
            <a:off x="381000" y="1219201"/>
            <a:ext cx="8610600" cy="5105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70"/>
              <a:buNone/>
            </a:pPr>
            <a:r>
              <a:rPr b="1" lang="en-US"/>
              <a:t>Missed Swim</a:t>
            </a:r>
            <a:endParaRPr/>
          </a:p>
          <a:p>
            <a:pPr indent="-273050" lvl="0" marL="273050" rtl="0" algn="l">
              <a:spcBef>
                <a:spcPts val="520"/>
              </a:spcBef>
              <a:spcAft>
                <a:spcPts val="0"/>
              </a:spcAft>
              <a:buSzPts val="2470"/>
              <a:buChar char="⚫"/>
            </a:pPr>
            <a:r>
              <a:rPr lang="en-US"/>
              <a:t>Swimmer or coach approaches DR after missing an event.  </a:t>
            </a:r>
            <a:endParaRPr/>
          </a:p>
          <a:p>
            <a:pPr indent="-246062" lvl="1" marL="639763" rtl="0" algn="l">
              <a:spcBef>
                <a:spcPts val="480"/>
              </a:spcBef>
              <a:spcAft>
                <a:spcPts val="0"/>
              </a:spcAft>
              <a:buSzPts val="2040"/>
              <a:buChar char="⚫"/>
            </a:pPr>
            <a:r>
              <a:rPr lang="en-US"/>
              <a:t>Determine procedure for missed swim as stated at coach’s meeting or in Meet Information for this meet.</a:t>
            </a:r>
            <a:endParaRPr/>
          </a:p>
          <a:p>
            <a:pPr indent="-246062" lvl="1" marL="639763" rtl="0" algn="l">
              <a:spcBef>
                <a:spcPts val="480"/>
              </a:spcBef>
              <a:spcAft>
                <a:spcPts val="0"/>
              </a:spcAft>
              <a:buSzPts val="2040"/>
              <a:buChar char="⚫"/>
            </a:pPr>
            <a:r>
              <a:rPr lang="en-US"/>
              <a:t>If accommodations are allowed</a:t>
            </a:r>
            <a:endParaRPr/>
          </a:p>
          <a:p>
            <a:pPr indent="-246062" lvl="2" marL="914400" rtl="0" algn="l">
              <a:spcBef>
                <a:spcPts val="420"/>
              </a:spcBef>
              <a:spcAft>
                <a:spcPts val="0"/>
              </a:spcAft>
              <a:buSzPts val="1470"/>
              <a:buChar char="⚫"/>
            </a:pPr>
            <a:r>
              <a:rPr lang="en-US"/>
              <a:t>Find any reasonable way to fit the swim in: Later no-show, same-distance / event opening, etc.</a:t>
            </a:r>
            <a:endParaRPr/>
          </a:p>
          <a:p>
            <a:pPr indent="-246062" lvl="2" marL="914400" rtl="0" algn="l">
              <a:spcBef>
                <a:spcPts val="420"/>
              </a:spcBef>
              <a:spcAft>
                <a:spcPts val="0"/>
              </a:spcAft>
              <a:buSzPts val="1470"/>
              <a:buChar char="⚫"/>
            </a:pPr>
            <a:r>
              <a:rPr b="1" lang="en-US"/>
              <a:t>Remember:  What you do for one swimmer must apply to all swimmers.</a:t>
            </a:r>
            <a:endParaRPr/>
          </a:p>
          <a:p>
            <a:pPr indent="-246062" lvl="1" marL="639763" rtl="0" algn="l">
              <a:spcBef>
                <a:spcPts val="480"/>
              </a:spcBef>
              <a:spcAft>
                <a:spcPts val="0"/>
              </a:spcAft>
              <a:buSzPts val="2040"/>
              <a:buChar char="⚫"/>
            </a:pPr>
            <a:r>
              <a:rPr lang="en-US"/>
              <a:t>Championships:  In general, no-show rules applies rule per Meet Information.  At DR’s discretion, a DQ for Delay of Meet may be issued.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304800" y="495796"/>
            <a:ext cx="8458200" cy="10668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500">
                <a:latin typeface="Arial"/>
                <a:ea typeface="Arial"/>
                <a:cs typeface="Arial"/>
                <a:sym typeface="Arial"/>
              </a:rPr>
              <a:t>Description of a Good Referee</a:t>
            </a:r>
            <a:endParaRPr/>
          </a:p>
        </p:txBody>
      </p:sp>
      <p:sp>
        <p:nvSpPr>
          <p:cNvPr id="188" name="Google Shape;188;p12"/>
          <p:cNvSpPr txBox="1"/>
          <p:nvPr>
            <p:ph idx="1" type="body"/>
          </p:nvPr>
        </p:nvSpPr>
        <p:spPr>
          <a:xfrm>
            <a:off x="685800" y="1752600"/>
            <a:ext cx="3810000" cy="41148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i="1" lang="en-US">
                <a:latin typeface="Arial"/>
                <a:ea typeface="Arial"/>
                <a:cs typeface="Arial"/>
                <a:sym typeface="Arial"/>
              </a:rPr>
              <a:t>C-a-l-m-m-m</a:t>
            </a:r>
            <a:endParaRPr/>
          </a:p>
          <a:p>
            <a:pPr indent="-273050" lvl="0" marL="273050" rtl="0" algn="l">
              <a:spcBef>
                <a:spcPts val="520"/>
              </a:spcBef>
              <a:spcAft>
                <a:spcPts val="0"/>
              </a:spcAft>
              <a:buSzPts val="2470"/>
              <a:buChar char="⚫"/>
            </a:pPr>
            <a:r>
              <a:rPr lang="en-US">
                <a:latin typeface="Arial"/>
                <a:ea typeface="Arial"/>
                <a:cs typeface="Arial"/>
                <a:sym typeface="Arial"/>
              </a:rPr>
              <a:t>Aware</a:t>
            </a:r>
            <a:endParaRPr/>
          </a:p>
          <a:p>
            <a:pPr indent="-273050" lvl="0" marL="273050" rtl="0" algn="l">
              <a:spcBef>
                <a:spcPts val="520"/>
              </a:spcBef>
              <a:spcAft>
                <a:spcPts val="0"/>
              </a:spcAft>
              <a:buSzPts val="2470"/>
              <a:buChar char="⚫"/>
            </a:pPr>
            <a:r>
              <a:rPr lang="en-US">
                <a:latin typeface="Arial"/>
                <a:ea typeface="Arial"/>
                <a:cs typeface="Arial"/>
                <a:sym typeface="Arial"/>
              </a:rPr>
              <a:t>Delegates</a:t>
            </a:r>
            <a:endParaRPr/>
          </a:p>
          <a:p>
            <a:pPr indent="-273050" lvl="0" marL="273050" rtl="0" algn="l">
              <a:spcBef>
                <a:spcPts val="520"/>
              </a:spcBef>
              <a:spcAft>
                <a:spcPts val="0"/>
              </a:spcAft>
              <a:buSzPts val="2470"/>
              <a:buChar char="⚫"/>
            </a:pPr>
            <a:r>
              <a:rPr lang="en-US">
                <a:latin typeface="Arial"/>
                <a:ea typeface="Arial"/>
                <a:cs typeface="Arial"/>
                <a:sym typeface="Arial"/>
              </a:rPr>
              <a:t>Knowledgeable</a:t>
            </a:r>
            <a:endParaRPr/>
          </a:p>
          <a:p>
            <a:pPr indent="-273050" lvl="0" marL="273050" rtl="0" algn="l">
              <a:spcBef>
                <a:spcPts val="520"/>
              </a:spcBef>
              <a:spcAft>
                <a:spcPts val="0"/>
              </a:spcAft>
              <a:buSzPts val="2470"/>
              <a:buChar char="⚫"/>
            </a:pPr>
            <a:r>
              <a:rPr lang="en-US">
                <a:latin typeface="Arial"/>
                <a:ea typeface="Arial"/>
                <a:cs typeface="Arial"/>
                <a:sym typeface="Arial"/>
              </a:rPr>
              <a:t>Communicates</a:t>
            </a:r>
            <a:endParaRPr/>
          </a:p>
          <a:p>
            <a:pPr indent="-273050" lvl="0" marL="273050" rtl="0" algn="l">
              <a:spcBef>
                <a:spcPts val="520"/>
              </a:spcBef>
              <a:spcAft>
                <a:spcPts val="0"/>
              </a:spcAft>
              <a:buSzPts val="2470"/>
              <a:buChar char="⚫"/>
            </a:pPr>
            <a:r>
              <a:rPr lang="en-US">
                <a:latin typeface="Arial"/>
                <a:ea typeface="Arial"/>
                <a:cs typeface="Arial"/>
                <a:sym typeface="Arial"/>
              </a:rPr>
              <a:t>Experienced</a:t>
            </a:r>
            <a:endParaRPr/>
          </a:p>
          <a:p>
            <a:pPr indent="-273050" lvl="0" marL="273050" rtl="0" algn="l">
              <a:spcBef>
                <a:spcPts val="520"/>
              </a:spcBef>
              <a:spcAft>
                <a:spcPts val="0"/>
              </a:spcAft>
              <a:buSzPts val="2470"/>
              <a:buChar char="⚫"/>
            </a:pPr>
            <a:r>
              <a:rPr lang="en-US">
                <a:latin typeface="Arial"/>
                <a:ea typeface="Arial"/>
                <a:cs typeface="Arial"/>
                <a:sym typeface="Arial"/>
              </a:rPr>
              <a:t>Encourages others</a:t>
            </a:r>
            <a:endParaRPr/>
          </a:p>
        </p:txBody>
      </p:sp>
      <p:sp>
        <p:nvSpPr>
          <p:cNvPr id="189" name="Google Shape;189;p12"/>
          <p:cNvSpPr txBox="1"/>
          <p:nvPr>
            <p:ph idx="2" type="body"/>
          </p:nvPr>
        </p:nvSpPr>
        <p:spPr>
          <a:xfrm>
            <a:off x="4648200" y="1752600"/>
            <a:ext cx="4114800" cy="41148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lang="en-US">
                <a:latin typeface="Arial"/>
                <a:ea typeface="Arial"/>
                <a:cs typeface="Arial"/>
                <a:sym typeface="Arial"/>
              </a:rPr>
              <a:t>Friendly</a:t>
            </a:r>
            <a:endParaRPr/>
          </a:p>
          <a:p>
            <a:pPr indent="-273050" lvl="0" marL="273050" rtl="0" algn="l">
              <a:spcBef>
                <a:spcPts val="520"/>
              </a:spcBef>
              <a:spcAft>
                <a:spcPts val="0"/>
              </a:spcAft>
              <a:buSzPts val="2470"/>
              <a:buChar char="⚫"/>
            </a:pPr>
            <a:r>
              <a:rPr lang="en-US">
                <a:latin typeface="Arial"/>
                <a:ea typeface="Arial"/>
                <a:cs typeface="Arial"/>
                <a:sym typeface="Arial"/>
              </a:rPr>
              <a:t>Confident</a:t>
            </a:r>
            <a:endParaRPr/>
          </a:p>
          <a:p>
            <a:pPr indent="-273050" lvl="0" marL="273050" rtl="0" algn="l">
              <a:spcBef>
                <a:spcPts val="520"/>
              </a:spcBef>
              <a:spcAft>
                <a:spcPts val="0"/>
              </a:spcAft>
              <a:buSzPts val="2470"/>
              <a:buChar char="⚫"/>
            </a:pPr>
            <a:r>
              <a:rPr lang="en-US">
                <a:latin typeface="Arial"/>
                <a:ea typeface="Arial"/>
                <a:cs typeface="Arial"/>
                <a:sym typeface="Arial"/>
              </a:rPr>
              <a:t>Team Player</a:t>
            </a:r>
            <a:endParaRPr/>
          </a:p>
          <a:p>
            <a:pPr indent="-273050" lvl="0" marL="273050" rtl="0" algn="l">
              <a:spcBef>
                <a:spcPts val="520"/>
              </a:spcBef>
              <a:spcAft>
                <a:spcPts val="0"/>
              </a:spcAft>
              <a:buSzPts val="2470"/>
              <a:buChar char="⚫"/>
            </a:pPr>
            <a:r>
              <a:rPr lang="en-US">
                <a:latin typeface="Arial"/>
                <a:ea typeface="Arial"/>
                <a:cs typeface="Arial"/>
                <a:sym typeface="Arial"/>
              </a:rPr>
              <a:t>Professional</a:t>
            </a:r>
            <a:endParaRPr/>
          </a:p>
          <a:p>
            <a:pPr indent="-273050" lvl="0" marL="273050" rtl="0" algn="l">
              <a:spcBef>
                <a:spcPts val="520"/>
              </a:spcBef>
              <a:spcAft>
                <a:spcPts val="0"/>
              </a:spcAft>
              <a:buSzPts val="2470"/>
              <a:buChar char="⚫"/>
            </a:pPr>
            <a:r>
              <a:rPr lang="en-US">
                <a:latin typeface="Arial"/>
                <a:ea typeface="Arial"/>
                <a:cs typeface="Arial"/>
                <a:sym typeface="Arial"/>
              </a:rPr>
              <a:t>Proactive</a:t>
            </a:r>
            <a:endParaRPr/>
          </a:p>
          <a:p>
            <a:pPr indent="-273050" lvl="0" marL="273050" rtl="0" algn="l">
              <a:spcBef>
                <a:spcPts val="520"/>
              </a:spcBef>
              <a:spcAft>
                <a:spcPts val="0"/>
              </a:spcAft>
              <a:buSzPts val="2470"/>
              <a:buChar char="⚫"/>
            </a:pPr>
            <a:r>
              <a:rPr lang="en-US">
                <a:latin typeface="Arial"/>
                <a:ea typeface="Arial"/>
                <a:cs typeface="Arial"/>
                <a:sym typeface="Arial"/>
              </a:rPr>
              <a:t>Welcomes input &amp; questions</a:t>
            </a:r>
            <a:endParaRPr/>
          </a:p>
          <a:p>
            <a:pPr indent="-116204" lvl="0" marL="273050" rtl="0" algn="l">
              <a:spcBef>
                <a:spcPts val="520"/>
              </a:spcBef>
              <a:spcAft>
                <a:spcPts val="0"/>
              </a:spcAft>
              <a:buSzPts val="2470"/>
              <a:buNone/>
            </a:pPr>
            <a:r>
              <a:t/>
            </a:r>
            <a:endParaRPr>
              <a:latin typeface="Arial"/>
              <a:ea typeface="Arial"/>
              <a:cs typeface="Arial"/>
              <a:sym typeface="Arial"/>
            </a:endParaRPr>
          </a:p>
        </p:txBody>
      </p:sp>
      <p:sp>
        <p:nvSpPr>
          <p:cNvPr id="190" name="Google Shape;190;p12"/>
          <p:cNvSpPr txBox="1"/>
          <p:nvPr/>
        </p:nvSpPr>
        <p:spPr>
          <a:xfrm>
            <a:off x="2238818" y="5287963"/>
            <a:ext cx="4891084"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4400" u="none" cap="none" strike="noStrike">
                <a:solidFill>
                  <a:schemeClr val="dk1"/>
                </a:solidFill>
                <a:latin typeface="Arial"/>
                <a:ea typeface="Arial"/>
                <a:cs typeface="Arial"/>
                <a:sym typeface="Arial"/>
              </a:rPr>
              <a:t>Above all: Is Fair!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3"/>
          <p:cNvSpPr txBox="1"/>
          <p:nvPr>
            <p:ph type="title"/>
          </p:nvPr>
        </p:nvSpPr>
        <p:spPr>
          <a:xfrm>
            <a:off x="609600" y="208547"/>
            <a:ext cx="7924800" cy="1010653"/>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None/>
            </a:pPr>
            <a:r>
              <a:rPr b="1" lang="en-US">
                <a:latin typeface="Arial"/>
                <a:ea typeface="Arial"/>
                <a:cs typeface="Arial"/>
                <a:sym typeface="Arial"/>
              </a:rPr>
              <a:t>Referee Rules</a:t>
            </a:r>
            <a:endParaRPr/>
          </a:p>
        </p:txBody>
      </p:sp>
      <p:sp>
        <p:nvSpPr>
          <p:cNvPr id="197" name="Google Shape;197;p13"/>
          <p:cNvSpPr txBox="1"/>
          <p:nvPr>
            <p:ph idx="1" type="body"/>
          </p:nvPr>
        </p:nvSpPr>
        <p:spPr>
          <a:xfrm>
            <a:off x="228600" y="1600200"/>
            <a:ext cx="8686800" cy="4648200"/>
          </a:xfrm>
          <a:prstGeom prst="rect">
            <a:avLst/>
          </a:prstGeom>
          <a:noFill/>
          <a:ln>
            <a:noFill/>
          </a:ln>
        </p:spPr>
        <p:txBody>
          <a:bodyPr anchorCtr="0" anchor="t" bIns="45700" lIns="91425" spcFirstLastPara="1" rIns="91425" wrap="square" tIns="45700">
            <a:noAutofit/>
          </a:bodyPr>
          <a:lstStyle/>
          <a:p>
            <a:pPr indent="-273050" lvl="0" marL="273050" rtl="0" algn="l">
              <a:lnSpc>
                <a:spcPct val="80000"/>
              </a:lnSpc>
              <a:spcBef>
                <a:spcPts val="0"/>
              </a:spcBef>
              <a:spcAft>
                <a:spcPts val="0"/>
              </a:spcAft>
              <a:buSzPts val="2090"/>
              <a:buChar char="⚫"/>
            </a:pPr>
            <a:r>
              <a:rPr lang="en-US" sz="2200">
                <a:latin typeface="Arial"/>
                <a:ea typeface="Arial"/>
                <a:cs typeface="Arial"/>
                <a:sym typeface="Arial"/>
              </a:rPr>
              <a:t>Article 102 – Conduct and Officiating of All Swimming Competition</a:t>
            </a:r>
            <a:endParaRPr/>
          </a:p>
          <a:p>
            <a:pPr indent="-140335" lvl="0" marL="273050" rtl="0" algn="l">
              <a:lnSpc>
                <a:spcPct val="80000"/>
              </a:lnSpc>
              <a:spcBef>
                <a:spcPts val="440"/>
              </a:spcBef>
              <a:spcAft>
                <a:spcPts val="0"/>
              </a:spcAft>
              <a:buSzPts val="2090"/>
              <a:buNone/>
            </a:pPr>
            <a:r>
              <a:t/>
            </a:r>
            <a:endParaRPr sz="2200">
              <a:latin typeface="Arial"/>
              <a:ea typeface="Arial"/>
              <a:cs typeface="Arial"/>
              <a:sym typeface="Arial"/>
            </a:endParaRPr>
          </a:p>
          <a:p>
            <a:pPr indent="-246062" lvl="1" marL="639763" rtl="0" algn="l">
              <a:lnSpc>
                <a:spcPct val="80000"/>
              </a:lnSpc>
              <a:spcBef>
                <a:spcPts val="380"/>
              </a:spcBef>
              <a:spcAft>
                <a:spcPts val="0"/>
              </a:spcAft>
              <a:buSzPts val="1615"/>
              <a:buChar char="⚫"/>
            </a:pPr>
            <a:r>
              <a:rPr lang="en-US" sz="1900">
                <a:latin typeface="Arial"/>
                <a:ea typeface="Arial"/>
                <a:cs typeface="Arial"/>
                <a:sym typeface="Arial"/>
              </a:rPr>
              <a:t>* </a:t>
            </a:r>
            <a:r>
              <a:rPr b="1" lang="en-US" sz="1900">
                <a:latin typeface="Arial"/>
                <a:ea typeface="Arial"/>
                <a:cs typeface="Arial"/>
                <a:sym typeface="Arial"/>
              </a:rPr>
              <a:t>102.11 – REFEREE</a:t>
            </a:r>
            <a:r>
              <a:rPr lang="en-US" sz="1900">
                <a:latin typeface="Arial"/>
                <a:ea typeface="Arial"/>
                <a:cs typeface="Arial"/>
                <a:sym typeface="Arial"/>
              </a:rPr>
              <a:t>. (</a:t>
            </a:r>
            <a:r>
              <a:rPr b="1" lang="en-US" sz="1900">
                <a:latin typeface="Arial"/>
                <a:ea typeface="Arial"/>
                <a:cs typeface="Arial"/>
                <a:sym typeface="Arial"/>
              </a:rPr>
              <a:t>Abbreviated </a:t>
            </a:r>
            <a:r>
              <a:rPr lang="en-US" sz="1900">
                <a:latin typeface="Arial"/>
                <a:ea typeface="Arial"/>
                <a:cs typeface="Arial"/>
                <a:sym typeface="Arial"/>
              </a:rPr>
              <a:t>-</a:t>
            </a:r>
            <a:r>
              <a:rPr b="1" lang="en-US" sz="1900">
                <a:latin typeface="Arial"/>
                <a:ea typeface="Arial"/>
                <a:cs typeface="Arial"/>
                <a:sym typeface="Arial"/>
              </a:rPr>
              <a:t>see rule book for full version</a:t>
            </a:r>
            <a:r>
              <a:rPr lang="en-US" sz="1900">
                <a:latin typeface="Arial"/>
                <a:ea typeface="Arial"/>
                <a:cs typeface="Arial"/>
                <a:sym typeface="Arial"/>
              </a:rPr>
              <a:t>)</a:t>
            </a:r>
            <a:endParaRPr/>
          </a:p>
          <a:p>
            <a:pPr indent="0" lvl="1" marL="393700" rtl="0" algn="l">
              <a:lnSpc>
                <a:spcPct val="80000"/>
              </a:lnSpc>
              <a:spcBef>
                <a:spcPts val="380"/>
              </a:spcBef>
              <a:spcAft>
                <a:spcPts val="0"/>
              </a:spcAft>
              <a:buSzPts val="1615"/>
              <a:buNone/>
            </a:pPr>
            <a:r>
              <a:t/>
            </a:r>
            <a:endParaRPr sz="1900">
              <a:latin typeface="Arial"/>
              <a:ea typeface="Arial"/>
              <a:cs typeface="Arial"/>
              <a:sym typeface="Arial"/>
            </a:endParaRPr>
          </a:p>
          <a:p>
            <a:pPr indent="-342900" lvl="0" marL="342900" marR="0" rtl="0" algn="l">
              <a:spcBef>
                <a:spcPts val="0"/>
              </a:spcBef>
              <a:spcAft>
                <a:spcPts val="0"/>
              </a:spcAft>
              <a:buSzPts val="1710"/>
              <a:buChar char="⚫"/>
            </a:pPr>
            <a:r>
              <a:rPr lang="en-US" sz="1800">
                <a:latin typeface="Calibri"/>
                <a:ea typeface="Calibri"/>
                <a:cs typeface="Calibri"/>
                <a:sym typeface="Calibri"/>
              </a:rPr>
              <a:t>.1  Shall have full authority over all officials and shall assign and instruct them; shall enforce all applicable rules and shall decide all questions relating to the actual conduct of the meet, the final settlement of which is not otherwise assigned by said rules; can overrule any meet official on a point of rule interpretation, or on a judgment decision pertaining to an action which the Referee has personally observed. </a:t>
            </a:r>
            <a:endParaRPr/>
          </a:p>
          <a:p>
            <a:pPr indent="-342900" lvl="0" marL="342900" marR="0" rtl="0" algn="l">
              <a:spcBef>
                <a:spcPts val="0"/>
              </a:spcBef>
              <a:spcAft>
                <a:spcPts val="0"/>
              </a:spcAft>
              <a:buSzPts val="1710"/>
              <a:buChar char="⚫"/>
            </a:pPr>
            <a:r>
              <a:rPr lang="en-US" sz="1800">
                <a:latin typeface="Calibri"/>
                <a:ea typeface="Calibri"/>
                <a:cs typeface="Calibri"/>
                <a:sym typeface="Calibri"/>
              </a:rPr>
              <a:t>.2  Has the authority to disqualify a swimmer(s) for any violation of the rules that the Referee personally observes and, except for false starts, shall at the same time raise one hand over- head. If the Referee does not make such a signal there shall be no disqualification. </a:t>
            </a:r>
            <a:endParaRPr/>
          </a:p>
          <a:p>
            <a:pPr indent="-342900" lvl="0" marL="342900" marR="0" rtl="0" algn="l">
              <a:spcBef>
                <a:spcPts val="0"/>
              </a:spcBef>
              <a:spcAft>
                <a:spcPts val="0"/>
              </a:spcAft>
              <a:buSzPts val="1710"/>
              <a:buChar char="⚫"/>
            </a:pPr>
            <a:r>
              <a:rPr lang="en-US" sz="1800">
                <a:latin typeface="Calibri"/>
                <a:ea typeface="Calibri"/>
                <a:cs typeface="Calibri"/>
                <a:sym typeface="Calibri"/>
              </a:rPr>
              <a:t>.5  Shall give a decision on any point where the opinions of the judges differ; and shall have authority to intercede in a competition at any stage, to ensure that the appropriate racing conditions are observed. </a:t>
            </a:r>
            <a:endParaRPr sz="17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4"/>
          <p:cNvSpPr txBox="1"/>
          <p:nvPr>
            <p:ph type="title"/>
          </p:nvPr>
        </p:nvSpPr>
        <p:spPr>
          <a:xfrm>
            <a:off x="685800" y="381000"/>
            <a:ext cx="7924800" cy="990600"/>
          </a:xfrm>
          <a:prstGeom prst="rect">
            <a:avLst/>
          </a:prstGeom>
          <a:noFill/>
          <a:ln>
            <a:noFill/>
          </a:ln>
        </p:spPr>
        <p:txBody>
          <a:bodyPr anchorCtr="0" anchor="b" bIns="0" lIns="0" spcFirstLastPara="1" rIns="0" wrap="square" tIns="45700">
            <a:normAutofit fontScale="90000"/>
          </a:bodyPr>
          <a:lstStyle/>
          <a:p>
            <a:pPr indent="0" lvl="0" marL="0" rtl="0" algn="ctr">
              <a:spcBef>
                <a:spcPts val="0"/>
              </a:spcBef>
              <a:spcAft>
                <a:spcPts val="0"/>
              </a:spcAft>
              <a:buNone/>
            </a:pPr>
            <a:r>
              <a:rPr b="1" lang="en-US">
                <a:latin typeface="Arial"/>
                <a:ea typeface="Arial"/>
                <a:cs typeface="Arial"/>
                <a:sym typeface="Arial"/>
              </a:rPr>
              <a:t>Referee Rules - </a:t>
            </a:r>
            <a:r>
              <a:rPr b="1" lang="en-US" sz="2400">
                <a:latin typeface="Arial"/>
                <a:ea typeface="Arial"/>
                <a:cs typeface="Arial"/>
                <a:sym typeface="Arial"/>
              </a:rPr>
              <a:t>Abbreviated - continued</a:t>
            </a:r>
            <a:endParaRPr/>
          </a:p>
        </p:txBody>
      </p:sp>
      <p:sp>
        <p:nvSpPr>
          <p:cNvPr id="204" name="Google Shape;204;p14"/>
          <p:cNvSpPr txBox="1"/>
          <p:nvPr>
            <p:ph idx="1" type="body"/>
          </p:nvPr>
        </p:nvSpPr>
        <p:spPr>
          <a:xfrm>
            <a:off x="304800" y="1828800"/>
            <a:ext cx="8610600" cy="4114800"/>
          </a:xfrm>
          <a:prstGeom prst="rect">
            <a:avLst/>
          </a:prstGeom>
          <a:noFill/>
          <a:ln>
            <a:noFill/>
          </a:ln>
        </p:spPr>
        <p:txBody>
          <a:bodyPr anchorCtr="0" anchor="t" bIns="45700" lIns="91425" spcFirstLastPara="1" rIns="91425" wrap="square" tIns="45700">
            <a:noAutofit/>
          </a:bodyPr>
          <a:lstStyle/>
          <a:p>
            <a:pPr indent="-246062" lvl="1" marL="639763" rtl="0" algn="l">
              <a:lnSpc>
                <a:spcPct val="80000"/>
              </a:lnSpc>
              <a:spcBef>
                <a:spcPts val="0"/>
              </a:spcBef>
              <a:spcAft>
                <a:spcPts val="0"/>
              </a:spcAft>
              <a:buSzPts val="1615"/>
              <a:buChar char="⚫"/>
            </a:pPr>
            <a:r>
              <a:rPr b="1" lang="en-US" sz="1900">
                <a:latin typeface="Arial"/>
                <a:ea typeface="Arial"/>
                <a:cs typeface="Arial"/>
                <a:sym typeface="Arial"/>
              </a:rPr>
              <a:t>102.22 – PROTESTS</a:t>
            </a:r>
            <a:endParaRPr/>
          </a:p>
          <a:p>
            <a:pPr indent="-246062" lvl="2" marL="914400" rtl="0" algn="l">
              <a:lnSpc>
                <a:spcPct val="80000"/>
              </a:lnSpc>
              <a:spcBef>
                <a:spcPts val="340"/>
              </a:spcBef>
              <a:spcAft>
                <a:spcPts val="0"/>
              </a:spcAft>
              <a:buSzPts val="1190"/>
              <a:buChar char="⚫"/>
            </a:pPr>
            <a:r>
              <a:rPr lang="en-US" sz="1700">
                <a:latin typeface="Arial"/>
                <a:ea typeface="Arial"/>
                <a:cs typeface="Arial"/>
                <a:sym typeface="Arial"/>
              </a:rPr>
              <a:t>.1 – "Protests against the judgment decisions of starters, stroke, turn, place and relay take-off judges can only be considered by the Referee and </a:t>
            </a:r>
            <a:r>
              <a:rPr b="1" i="1" lang="en-US" sz="1700">
                <a:latin typeface="Arial"/>
                <a:ea typeface="Arial"/>
                <a:cs typeface="Arial"/>
                <a:sym typeface="Arial"/>
              </a:rPr>
              <a:t>the Referee’s decision shall be final</a:t>
            </a:r>
            <a:r>
              <a:rPr lang="en-US" sz="1700">
                <a:latin typeface="Arial"/>
                <a:ea typeface="Arial"/>
                <a:cs typeface="Arial"/>
                <a:sym typeface="Arial"/>
              </a:rPr>
              <a:t>.</a:t>
            </a:r>
            <a:endParaRPr/>
          </a:p>
          <a:p>
            <a:pPr indent="-246062" lvl="2" marL="914400" rtl="0" algn="l">
              <a:lnSpc>
                <a:spcPct val="80000"/>
              </a:lnSpc>
              <a:spcBef>
                <a:spcPts val="340"/>
              </a:spcBef>
              <a:spcAft>
                <a:spcPts val="0"/>
              </a:spcAft>
              <a:buSzPts val="1190"/>
              <a:buChar char="⚫"/>
            </a:pPr>
            <a:r>
              <a:rPr lang="en-US" sz="1700">
                <a:latin typeface="Arial"/>
                <a:ea typeface="Arial"/>
                <a:cs typeface="Arial"/>
                <a:sym typeface="Arial"/>
              </a:rPr>
              <a:t>.2 - For consideration of all other protests lodged at the meet, the Referee may appoint a meet jury. The jury shall consist of not fewer than three (3) and not more than five (5) persons, at least one of whom shall be a coach and one an athlete. </a:t>
            </a:r>
            <a:endParaRPr/>
          </a:p>
          <a:p>
            <a:pPr indent="-170497" lvl="2" marL="914400" rtl="0" algn="l">
              <a:lnSpc>
                <a:spcPct val="80000"/>
              </a:lnSpc>
              <a:spcBef>
                <a:spcPts val="340"/>
              </a:spcBef>
              <a:spcAft>
                <a:spcPts val="0"/>
              </a:spcAft>
              <a:buSzPts val="1190"/>
              <a:buNone/>
            </a:pPr>
            <a:r>
              <a:t/>
            </a:r>
            <a:endParaRPr b="1" sz="1700">
              <a:latin typeface="Arial"/>
              <a:ea typeface="Arial"/>
              <a:cs typeface="Arial"/>
              <a:sym typeface="Arial"/>
            </a:endParaRPr>
          </a:p>
          <a:p>
            <a:pPr indent="-246062" lvl="1" marL="639763" rtl="0" algn="l">
              <a:lnSpc>
                <a:spcPct val="80000"/>
              </a:lnSpc>
              <a:spcBef>
                <a:spcPts val="380"/>
              </a:spcBef>
              <a:spcAft>
                <a:spcPts val="0"/>
              </a:spcAft>
              <a:buSzPts val="1615"/>
              <a:buChar char="⚫"/>
            </a:pPr>
            <a:r>
              <a:rPr b="1" lang="en-US" sz="1900">
                <a:latin typeface="Arial"/>
                <a:ea typeface="Arial"/>
                <a:cs typeface="Arial"/>
                <a:sym typeface="Arial"/>
              </a:rPr>
              <a:t>102</a:t>
            </a:r>
            <a:r>
              <a:rPr lang="en-US" sz="1900">
                <a:latin typeface="Calibri"/>
                <a:ea typeface="Calibri"/>
                <a:cs typeface="Calibri"/>
                <a:sym typeface="Calibri"/>
              </a:rPr>
              <a:t> .</a:t>
            </a:r>
            <a:r>
              <a:rPr b="1" lang="en-US" sz="1900">
                <a:latin typeface="Arial"/>
                <a:ea typeface="Arial"/>
                <a:cs typeface="Arial"/>
                <a:sym typeface="Arial"/>
              </a:rPr>
              <a:t>7 </a:t>
            </a:r>
            <a:r>
              <a:rPr lang="en-US" sz="1900">
                <a:latin typeface="Arial"/>
                <a:ea typeface="Arial"/>
                <a:cs typeface="Arial"/>
                <a:sym typeface="Arial"/>
              </a:rPr>
              <a:t>– </a:t>
            </a:r>
            <a:r>
              <a:rPr b="1" lang="en-US" sz="1900">
                <a:latin typeface="Arial"/>
                <a:ea typeface="Arial"/>
                <a:cs typeface="Arial"/>
                <a:sym typeface="Arial"/>
              </a:rPr>
              <a:t>POSTPONEMENTS AND CHANGES IN PROGRAM </a:t>
            </a:r>
            <a:endParaRPr/>
          </a:p>
          <a:p>
            <a:pPr indent="-285750" lvl="2" marL="927100" rtl="0" algn="l">
              <a:spcBef>
                <a:spcPts val="0"/>
              </a:spcBef>
              <a:spcAft>
                <a:spcPts val="0"/>
              </a:spcAft>
              <a:buSzPts val="1190"/>
              <a:buChar char="⚫"/>
            </a:pPr>
            <a:r>
              <a:rPr lang="en-US" sz="1700">
                <a:latin typeface="Calibri"/>
                <a:ea typeface="Calibri"/>
                <a:cs typeface="Calibri"/>
                <a:sym typeface="Calibri"/>
              </a:rPr>
              <a:t>1  The order of events, as stated in the meet announcement, shall not be changed. The announced arrangement of heats in any event shall not be added to or altered, except by the authority of the Referee, to the extent of consolidating the heats. </a:t>
            </a:r>
            <a:endParaRPr/>
          </a:p>
          <a:p>
            <a:pPr indent="-285750" lvl="2" marL="927100" rtl="0" algn="l">
              <a:spcBef>
                <a:spcPts val="0"/>
              </a:spcBef>
              <a:spcAft>
                <a:spcPts val="0"/>
              </a:spcAft>
              <a:buSzPts val="1190"/>
              <a:buChar char="⚫"/>
            </a:pPr>
            <a:r>
              <a:rPr lang="en-US" sz="1700">
                <a:latin typeface="Calibri"/>
                <a:ea typeface="Calibri"/>
                <a:cs typeface="Calibri"/>
                <a:sym typeface="Calibri"/>
              </a:rPr>
              <a:t>.2  At the Meet Referee’s discretion, events may be combined by age, gender, distance, and/or stroke provided there is at least one empty lane between such combined events. The Referee may waive the empty lane requirement with the concurrence of the coaches of the affected swimmers.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5"/>
          <p:cNvSpPr txBox="1"/>
          <p:nvPr>
            <p:ph type="title"/>
          </p:nvPr>
        </p:nvSpPr>
        <p:spPr>
          <a:xfrm>
            <a:off x="457200" y="704850"/>
            <a:ext cx="8229600" cy="8191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t>Rules Modifications</a:t>
            </a:r>
            <a:endParaRPr/>
          </a:p>
        </p:txBody>
      </p:sp>
      <p:sp>
        <p:nvSpPr>
          <p:cNvPr id="210" name="Google Shape;210;p15"/>
          <p:cNvSpPr txBox="1"/>
          <p:nvPr>
            <p:ph idx="1" type="body"/>
          </p:nvPr>
        </p:nvSpPr>
        <p:spPr>
          <a:xfrm>
            <a:off x="304800" y="1935163"/>
            <a:ext cx="8534400" cy="477043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lang="en-US">
                <a:latin typeface="Arial"/>
                <a:ea typeface="Arial"/>
                <a:cs typeface="Arial"/>
                <a:sym typeface="Arial"/>
              </a:rPr>
              <a:t>The Referee has “the authority to modify the rules for the swimmer with a disability.”  (105.1.1)</a:t>
            </a:r>
            <a:endParaRPr/>
          </a:p>
          <a:p>
            <a:pPr indent="-273050" lvl="0" marL="273050" rtl="0" algn="l">
              <a:spcBef>
                <a:spcPts val="520"/>
              </a:spcBef>
              <a:spcAft>
                <a:spcPts val="0"/>
              </a:spcAft>
              <a:buSzPts val="2470"/>
              <a:buChar char="⚫"/>
            </a:pPr>
            <a:r>
              <a:rPr lang="en-US">
                <a:latin typeface="Arial"/>
                <a:ea typeface="Arial"/>
                <a:cs typeface="Arial"/>
                <a:sym typeface="Arial"/>
              </a:rPr>
              <a:t>Determine if the requested modifications are appropriate and can be met. (105.1.2B)</a:t>
            </a:r>
            <a:endParaRPr/>
          </a:p>
          <a:p>
            <a:pPr indent="-273050" lvl="0" marL="273050" rtl="0" algn="l">
              <a:spcBef>
                <a:spcPts val="520"/>
              </a:spcBef>
              <a:spcAft>
                <a:spcPts val="0"/>
              </a:spcAft>
              <a:buSzPts val="2470"/>
              <a:buChar char="⚫"/>
            </a:pPr>
            <a:r>
              <a:rPr lang="en-US">
                <a:latin typeface="Arial"/>
                <a:ea typeface="Arial"/>
                <a:cs typeface="Arial"/>
                <a:sym typeface="Arial"/>
              </a:rPr>
              <a:t>Changes may include (but are not limited to):  Starting position, lane reassignment, personal assistant.</a:t>
            </a:r>
            <a:endParaRPr/>
          </a:p>
          <a:p>
            <a:pPr indent="-246062" lvl="1" marL="639763" rtl="0" algn="l">
              <a:spcBef>
                <a:spcPts val="480"/>
              </a:spcBef>
              <a:spcAft>
                <a:spcPts val="0"/>
              </a:spcAft>
              <a:buSzPts val="2040"/>
              <a:buChar char="⚫"/>
            </a:pPr>
            <a:r>
              <a:rPr lang="en-US">
                <a:latin typeface="Arial"/>
                <a:ea typeface="Arial"/>
                <a:cs typeface="Arial"/>
                <a:sym typeface="Arial"/>
              </a:rPr>
              <a:t>Not allowed: Aids to buoyancy and speed.</a:t>
            </a:r>
            <a:endParaRPr/>
          </a:p>
          <a:p>
            <a:pPr indent="0" lvl="0" marL="0" rtl="0" algn="l">
              <a:spcBef>
                <a:spcPts val="520"/>
              </a:spcBef>
              <a:spcAft>
                <a:spcPts val="0"/>
              </a:spcAft>
              <a:buSzPts val="2470"/>
              <a:buNone/>
            </a:pPr>
            <a:r>
              <a:rPr b="1" lang="en-US">
                <a:latin typeface="Arial"/>
                <a:ea typeface="Arial"/>
                <a:cs typeface="Arial"/>
                <a:sym typeface="Arial"/>
              </a:rPr>
              <a:t>BOTTOM LINE: </a:t>
            </a:r>
            <a:r>
              <a:rPr lang="en-US" sz="2200">
                <a:latin typeface="Arial"/>
                <a:ea typeface="Arial"/>
                <a:cs typeface="Arial"/>
                <a:sym typeface="Arial"/>
              </a:rPr>
              <a:t>Review disability rules before every meet, ask coaches if any swimmers may need accommodation.  Make the necessary modifications to allow swimmers to compete!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txBox="1"/>
          <p:nvPr>
            <p:ph type="title"/>
          </p:nvPr>
        </p:nvSpPr>
        <p:spPr>
          <a:xfrm>
            <a:off x="685800" y="381000"/>
            <a:ext cx="7772400" cy="1143000"/>
          </a:xfrm>
          <a:prstGeom prst="rect">
            <a:avLst/>
          </a:prstGeom>
          <a:noFill/>
          <a:ln>
            <a:noFill/>
          </a:ln>
        </p:spPr>
        <p:txBody>
          <a:bodyPr anchorCtr="0" anchor="b" bIns="0" lIns="0" spcFirstLastPara="1" rIns="0" wrap="square" tIns="45700">
            <a:normAutofit fontScale="90000"/>
          </a:bodyPr>
          <a:lstStyle/>
          <a:p>
            <a:pPr indent="0" lvl="0" marL="0" rtl="0" algn="ctr">
              <a:spcBef>
                <a:spcPts val="0"/>
              </a:spcBef>
              <a:spcAft>
                <a:spcPts val="0"/>
              </a:spcAft>
              <a:buNone/>
            </a:pPr>
            <a:r>
              <a:rPr b="1" lang="en-US">
                <a:latin typeface="Arial"/>
                <a:ea typeface="Arial"/>
                <a:cs typeface="Arial"/>
                <a:sym typeface="Arial"/>
              </a:rPr>
              <a:t>Meet Planning (</a:t>
            </a:r>
            <a:r>
              <a:rPr b="1" lang="en-US" sz="4400">
                <a:latin typeface="Arial"/>
                <a:ea typeface="Arial"/>
                <a:cs typeface="Arial"/>
                <a:sym typeface="Arial"/>
              </a:rPr>
              <a:t>Meet Referee</a:t>
            </a:r>
            <a:r>
              <a:rPr b="1" lang="en-US">
                <a:latin typeface="Arial"/>
                <a:ea typeface="Arial"/>
                <a:cs typeface="Arial"/>
                <a:sym typeface="Arial"/>
              </a:rPr>
              <a:t>)</a:t>
            </a:r>
            <a:endParaRPr b="1" sz="3600">
              <a:latin typeface="Arial"/>
              <a:ea typeface="Arial"/>
              <a:cs typeface="Arial"/>
              <a:sym typeface="Arial"/>
            </a:endParaRPr>
          </a:p>
        </p:txBody>
      </p:sp>
      <p:sp>
        <p:nvSpPr>
          <p:cNvPr id="216" name="Google Shape;216;p16"/>
          <p:cNvSpPr txBox="1"/>
          <p:nvPr>
            <p:ph idx="1" type="body"/>
          </p:nvPr>
        </p:nvSpPr>
        <p:spPr>
          <a:xfrm>
            <a:off x="228600" y="1935163"/>
            <a:ext cx="8610600" cy="469423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280"/>
              <a:buChar char="⚫"/>
            </a:pPr>
            <a:r>
              <a:rPr lang="en-US" sz="2400">
                <a:latin typeface="Arial"/>
                <a:ea typeface="Arial"/>
                <a:cs typeface="Arial"/>
                <a:sym typeface="Arial"/>
              </a:rPr>
              <a:t>The Meet Referee is generally selected by the Meet Host</a:t>
            </a:r>
            <a:endParaRPr/>
          </a:p>
          <a:p>
            <a:pPr indent="-273050" lvl="0" marL="273050" rtl="0" algn="l">
              <a:spcBef>
                <a:spcPts val="480"/>
              </a:spcBef>
              <a:spcAft>
                <a:spcPts val="0"/>
              </a:spcAft>
              <a:buSzPts val="2280"/>
              <a:buChar char="⚫"/>
            </a:pPr>
            <a:r>
              <a:rPr lang="en-US" sz="2400">
                <a:latin typeface="Arial"/>
                <a:ea typeface="Arial"/>
                <a:cs typeface="Arial"/>
                <a:sym typeface="Arial"/>
              </a:rPr>
              <a:t>Work </a:t>
            </a:r>
            <a:r>
              <a:rPr i="1" lang="en-US" sz="2400">
                <a:latin typeface="Arial"/>
                <a:ea typeface="Arial"/>
                <a:cs typeface="Arial"/>
                <a:sym typeface="Arial"/>
              </a:rPr>
              <a:t>with</a:t>
            </a:r>
            <a:r>
              <a:rPr lang="en-US" sz="2400">
                <a:latin typeface="Arial"/>
                <a:ea typeface="Arial"/>
                <a:cs typeface="Arial"/>
                <a:sym typeface="Arial"/>
              </a:rPr>
              <a:t> the Meet Director to create the Meet Information</a:t>
            </a:r>
            <a:endParaRPr/>
          </a:p>
          <a:p>
            <a:pPr indent="-246062" lvl="1" marL="639763" rtl="0" algn="l">
              <a:spcBef>
                <a:spcPts val="480"/>
              </a:spcBef>
              <a:spcAft>
                <a:spcPts val="0"/>
              </a:spcAft>
              <a:buSzPts val="2040"/>
              <a:buChar char="⚫"/>
            </a:pPr>
            <a:r>
              <a:rPr lang="en-US">
                <a:latin typeface="Arial"/>
                <a:ea typeface="Arial"/>
                <a:cs typeface="Arial"/>
                <a:sym typeface="Arial"/>
              </a:rPr>
              <a:t>Meet Information is the guidebook for the Meet: Facility details, entry process, entry deadlines (open and close), penalties, schedule, etc.  </a:t>
            </a:r>
            <a:endParaRPr/>
          </a:p>
          <a:p>
            <a:pPr indent="-246062" lvl="1" marL="639763" rtl="0" algn="l">
              <a:spcBef>
                <a:spcPts val="480"/>
              </a:spcBef>
              <a:spcAft>
                <a:spcPts val="0"/>
              </a:spcAft>
              <a:buSzPts val="2040"/>
              <a:buChar char="⚫"/>
            </a:pPr>
            <a:r>
              <a:rPr lang="en-US">
                <a:latin typeface="Arial"/>
                <a:ea typeface="Arial"/>
                <a:cs typeface="Arial"/>
                <a:sym typeface="Arial"/>
              </a:rPr>
              <a:t>Decisions made live at a meet must conform with the Meet Information unless coaches approve.</a:t>
            </a:r>
            <a:endParaRPr/>
          </a:p>
          <a:p>
            <a:pPr indent="-246062" lvl="1" marL="639763" rtl="0" algn="l">
              <a:spcBef>
                <a:spcPts val="480"/>
              </a:spcBef>
              <a:spcAft>
                <a:spcPts val="0"/>
              </a:spcAft>
              <a:buSzPts val="2040"/>
              <a:buChar char="⚫"/>
            </a:pPr>
            <a:r>
              <a:rPr lang="en-US">
                <a:latin typeface="Arial"/>
                <a:ea typeface="Arial"/>
                <a:cs typeface="Arial"/>
                <a:sym typeface="Arial"/>
              </a:rPr>
              <a:t>Review before cutting-and-pasting last year’s version.</a:t>
            </a:r>
            <a:endParaRPr/>
          </a:p>
          <a:p>
            <a:pPr indent="-246062" lvl="1" marL="639763" rtl="0" algn="l">
              <a:spcBef>
                <a:spcPts val="480"/>
              </a:spcBef>
              <a:spcAft>
                <a:spcPts val="0"/>
              </a:spcAft>
              <a:buSzPts val="2040"/>
              <a:buChar char="⚫"/>
            </a:pPr>
            <a:r>
              <a:rPr lang="en-US">
                <a:latin typeface="Arial"/>
                <a:ea typeface="Arial"/>
                <a:cs typeface="Arial"/>
                <a:sym typeface="Arial"/>
              </a:rPr>
              <a:t>Avoid absolutes: “Administrative break maybe added at MR discretion”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7"/>
          <p:cNvSpPr txBox="1"/>
          <p:nvPr>
            <p:ph type="title"/>
          </p:nvPr>
        </p:nvSpPr>
        <p:spPr>
          <a:xfrm>
            <a:off x="685800" y="381000"/>
            <a:ext cx="7772400" cy="1143000"/>
          </a:xfrm>
          <a:prstGeom prst="rect">
            <a:avLst/>
          </a:prstGeom>
          <a:noFill/>
          <a:ln>
            <a:noFill/>
          </a:ln>
        </p:spPr>
        <p:txBody>
          <a:bodyPr anchorCtr="0" anchor="b" bIns="0" lIns="0" spcFirstLastPara="1" rIns="0" wrap="square" tIns="45700">
            <a:normAutofit fontScale="90000"/>
          </a:bodyPr>
          <a:lstStyle/>
          <a:p>
            <a:pPr indent="0" lvl="0" marL="0" rtl="0" algn="ctr">
              <a:spcBef>
                <a:spcPts val="0"/>
              </a:spcBef>
              <a:spcAft>
                <a:spcPts val="0"/>
              </a:spcAft>
              <a:buNone/>
            </a:pPr>
            <a:r>
              <a:rPr b="1" lang="en-US">
                <a:latin typeface="Arial"/>
                <a:ea typeface="Arial"/>
                <a:cs typeface="Arial"/>
                <a:sym typeface="Arial"/>
              </a:rPr>
              <a:t>Meet Planning (</a:t>
            </a:r>
            <a:r>
              <a:rPr b="1" lang="en-US" sz="4400">
                <a:latin typeface="Arial"/>
                <a:ea typeface="Arial"/>
                <a:cs typeface="Arial"/>
                <a:sym typeface="Arial"/>
              </a:rPr>
              <a:t>Meet Referee</a:t>
            </a:r>
            <a:r>
              <a:rPr b="1" lang="en-US">
                <a:latin typeface="Arial"/>
                <a:ea typeface="Arial"/>
                <a:cs typeface="Arial"/>
                <a:sym typeface="Arial"/>
              </a:rPr>
              <a:t>)</a:t>
            </a:r>
            <a:endParaRPr b="1" sz="3600">
              <a:latin typeface="Arial"/>
              <a:ea typeface="Arial"/>
              <a:cs typeface="Arial"/>
              <a:sym typeface="Arial"/>
            </a:endParaRPr>
          </a:p>
        </p:txBody>
      </p:sp>
      <p:sp>
        <p:nvSpPr>
          <p:cNvPr id="222" name="Google Shape;222;p17"/>
          <p:cNvSpPr txBox="1"/>
          <p:nvPr>
            <p:ph idx="1" type="body"/>
          </p:nvPr>
        </p:nvSpPr>
        <p:spPr>
          <a:xfrm>
            <a:off x="457200" y="1935163"/>
            <a:ext cx="8229600" cy="454183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lang="en-US">
                <a:latin typeface="Arial"/>
                <a:ea typeface="Arial"/>
                <a:cs typeface="Arial"/>
                <a:sym typeface="Arial"/>
              </a:rPr>
              <a:t>Deck-seeded events (usually 400+ distance) Will run most smoothly if planned for later in the session. </a:t>
            </a:r>
            <a:endParaRPr/>
          </a:p>
          <a:p>
            <a:pPr indent="-246062" lvl="1" marL="639763" rtl="0" algn="l">
              <a:spcBef>
                <a:spcPts val="480"/>
              </a:spcBef>
              <a:spcAft>
                <a:spcPts val="0"/>
              </a:spcAft>
              <a:buSzPts val="2040"/>
              <a:buChar char="⚫"/>
            </a:pPr>
            <a:r>
              <a:rPr i="1" lang="en-US">
                <a:latin typeface="Arial"/>
                <a:ea typeface="Arial"/>
                <a:cs typeface="Arial"/>
                <a:sym typeface="Arial"/>
              </a:rPr>
              <a:t>Set </a:t>
            </a:r>
            <a:r>
              <a:rPr i="1" lang="en-US" u="sng">
                <a:latin typeface="Arial"/>
                <a:ea typeface="Arial"/>
                <a:cs typeface="Arial"/>
                <a:sym typeface="Arial"/>
              </a:rPr>
              <a:t>workable</a:t>
            </a:r>
            <a:r>
              <a:rPr i="1" lang="en-US">
                <a:latin typeface="Arial"/>
                <a:ea typeface="Arial"/>
                <a:cs typeface="Arial"/>
                <a:sym typeface="Arial"/>
              </a:rPr>
              <a:t> entry deadlines to avoid paperwork delays.</a:t>
            </a:r>
            <a:endParaRPr/>
          </a:p>
          <a:p>
            <a:pPr indent="-246062" lvl="1" marL="639763" rtl="0" algn="l">
              <a:spcBef>
                <a:spcPts val="480"/>
              </a:spcBef>
              <a:spcAft>
                <a:spcPts val="0"/>
              </a:spcAft>
              <a:buSzPts val="2040"/>
              <a:buChar char="⚫"/>
            </a:pPr>
            <a:r>
              <a:rPr i="1" lang="en-US">
                <a:latin typeface="Arial"/>
                <a:ea typeface="Arial"/>
                <a:cs typeface="Arial"/>
                <a:sym typeface="Arial"/>
              </a:rPr>
              <a:t>Specify no-show and scratch procedure with AO</a:t>
            </a:r>
            <a:endParaRPr/>
          </a:p>
          <a:p>
            <a:pPr indent="-273050" lvl="0" marL="273050" rtl="0" algn="l">
              <a:spcBef>
                <a:spcPts val="520"/>
              </a:spcBef>
              <a:spcAft>
                <a:spcPts val="0"/>
              </a:spcAft>
              <a:buSzPts val="2470"/>
              <a:buChar char="⚫"/>
            </a:pPr>
            <a:r>
              <a:rPr lang="en-US">
                <a:latin typeface="Arial"/>
                <a:ea typeface="Arial"/>
                <a:cs typeface="Arial"/>
                <a:sym typeface="Arial"/>
              </a:rPr>
              <a:t>Work with the Meet Director to determine a timeline appropriate to the level of meet and when it occurs.</a:t>
            </a:r>
            <a:endParaRPr/>
          </a:p>
          <a:p>
            <a:pPr indent="-273050" lvl="0" marL="273050" rtl="0" algn="l">
              <a:spcBef>
                <a:spcPts val="520"/>
              </a:spcBef>
              <a:spcAft>
                <a:spcPts val="0"/>
              </a:spcAft>
              <a:buSzPts val="2470"/>
              <a:buChar char="⚫"/>
            </a:pPr>
            <a:r>
              <a:rPr lang="en-US">
                <a:latin typeface="Arial"/>
                <a:ea typeface="Arial"/>
                <a:cs typeface="Arial"/>
                <a:sym typeface="Arial"/>
              </a:rPr>
              <a:t>The timeline should be a </a:t>
            </a:r>
            <a:r>
              <a:rPr i="1" lang="en-US">
                <a:latin typeface="Arial"/>
                <a:ea typeface="Arial"/>
                <a:cs typeface="Arial"/>
                <a:sym typeface="Arial"/>
              </a:rPr>
              <a:t>reasonable</a:t>
            </a:r>
            <a:r>
              <a:rPr lang="en-US">
                <a:latin typeface="Arial"/>
                <a:ea typeface="Arial"/>
                <a:cs typeface="Arial"/>
                <a:sym typeface="Arial"/>
              </a:rPr>
              <a:t> plan. Once a meet is underway, it </a:t>
            </a:r>
            <a:r>
              <a:rPr i="1" lang="en-US">
                <a:latin typeface="Arial"/>
                <a:ea typeface="Arial"/>
                <a:cs typeface="Arial"/>
                <a:sym typeface="Arial"/>
              </a:rPr>
              <a:t>will</a:t>
            </a:r>
            <a:r>
              <a:rPr lang="en-US">
                <a:latin typeface="Arial"/>
                <a:ea typeface="Arial"/>
                <a:cs typeface="Arial"/>
                <a:sym typeface="Arial"/>
              </a:rPr>
              <a:t> change based on equipment, weather, swimmer preparedness to race and unexpected events.  Expect the unexpected!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ph type="title"/>
          </p:nvPr>
        </p:nvSpPr>
        <p:spPr>
          <a:xfrm>
            <a:off x="457200" y="316832"/>
            <a:ext cx="84582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500">
                <a:latin typeface="Arial"/>
                <a:ea typeface="Arial"/>
                <a:cs typeface="Arial"/>
                <a:sym typeface="Arial"/>
              </a:rPr>
              <a:t>Meet Planning (Meet Referee)</a:t>
            </a:r>
            <a:endParaRPr b="1" sz="4500"/>
          </a:p>
        </p:txBody>
      </p:sp>
      <p:sp>
        <p:nvSpPr>
          <p:cNvPr id="228" name="Google Shape;228;p18"/>
          <p:cNvSpPr txBox="1"/>
          <p:nvPr>
            <p:ph idx="1" type="body"/>
          </p:nvPr>
        </p:nvSpPr>
        <p:spPr>
          <a:xfrm>
            <a:off x="457200" y="1935163"/>
            <a:ext cx="8229600" cy="46180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70"/>
              <a:buNone/>
            </a:pPr>
            <a:r>
              <a:rPr b="1" lang="en-US">
                <a:latin typeface="Arial"/>
                <a:ea typeface="Arial"/>
                <a:cs typeface="Arial"/>
                <a:sym typeface="Arial"/>
              </a:rPr>
              <a:t>“The Four-Hour Rule”:  </a:t>
            </a:r>
            <a:r>
              <a:rPr lang="en-US">
                <a:latin typeface="Arial"/>
                <a:ea typeface="Arial"/>
                <a:cs typeface="Arial"/>
                <a:sym typeface="Arial"/>
              </a:rPr>
              <a:t>Rule 205.3.1F was adopted…</a:t>
            </a:r>
            <a:r>
              <a:rPr b="1" i="1" lang="en-US" u="sng">
                <a:latin typeface="Arial"/>
                <a:ea typeface="Arial"/>
                <a:cs typeface="Arial"/>
                <a:sym typeface="Arial"/>
              </a:rPr>
              <a:t>to ensure that swimming would be competitive with other youth sports</a:t>
            </a:r>
            <a:r>
              <a:rPr lang="en-US">
                <a:latin typeface="Arial"/>
                <a:ea typeface="Arial"/>
                <a:cs typeface="Arial"/>
                <a:sym typeface="Arial"/>
              </a:rPr>
              <a:t>, namely baseball and soccer, insofar as time commitment for both athletes and parents was concerned. It </a:t>
            </a:r>
            <a:r>
              <a:rPr lang="en-US" u="sng">
                <a:latin typeface="Arial"/>
                <a:ea typeface="Arial"/>
                <a:cs typeface="Arial"/>
                <a:sym typeface="Arial"/>
              </a:rPr>
              <a:t>was not in the best interest of our sport for developmental athletes to be at a pool all day or for the entire weekend to the exclusion of other family interests</a:t>
            </a:r>
            <a:r>
              <a:rPr lang="en-US">
                <a:latin typeface="Arial"/>
                <a:ea typeface="Arial"/>
                <a:cs typeface="Arial"/>
                <a:sym typeface="Arial"/>
              </a:rPr>
              <a:t>, particularly when other athletic activities could be completed in a far more reasonable time. </a:t>
            </a:r>
            <a:endParaRPr/>
          </a:p>
          <a:p>
            <a:pPr indent="0" lvl="0" marL="0" rtl="0" algn="l">
              <a:spcBef>
                <a:spcPts val="360"/>
              </a:spcBef>
              <a:spcAft>
                <a:spcPts val="0"/>
              </a:spcAft>
              <a:buSzPts val="1710"/>
              <a:buNone/>
            </a:pPr>
            <a:r>
              <a:rPr lang="en-US" sz="1800"/>
              <a:t>(from official USA Swimming Rules Interpretation, emphasis added)</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9"/>
          <p:cNvSpPr txBox="1"/>
          <p:nvPr>
            <p:ph type="title"/>
          </p:nvPr>
        </p:nvSpPr>
        <p:spPr>
          <a:xfrm>
            <a:off x="457200" y="704850"/>
            <a:ext cx="8534400" cy="8191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500">
                <a:latin typeface="Arial"/>
                <a:ea typeface="Arial"/>
                <a:cs typeface="Arial"/>
                <a:sym typeface="Arial"/>
              </a:rPr>
              <a:t>Meet Planning (Meet Referee)</a:t>
            </a:r>
            <a:endParaRPr b="1" sz="4500"/>
          </a:p>
        </p:txBody>
      </p:sp>
      <p:sp>
        <p:nvSpPr>
          <p:cNvPr id="234" name="Google Shape;234;p19"/>
          <p:cNvSpPr txBox="1"/>
          <p:nvPr>
            <p:ph idx="1" type="body"/>
          </p:nvPr>
        </p:nvSpPr>
        <p:spPr>
          <a:xfrm>
            <a:off x="457200" y="1935163"/>
            <a:ext cx="8229600" cy="438943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lang="en-US">
                <a:latin typeface="Arial"/>
                <a:ea typeface="Arial"/>
                <a:cs typeface="Arial"/>
                <a:sym typeface="Arial"/>
              </a:rPr>
              <a:t>Practical application of the Four-Hour Rule:</a:t>
            </a:r>
            <a:endParaRPr/>
          </a:p>
          <a:p>
            <a:pPr indent="-246062" lvl="1" marL="639763" rtl="0" algn="l">
              <a:spcBef>
                <a:spcPts val="480"/>
              </a:spcBef>
              <a:spcAft>
                <a:spcPts val="0"/>
              </a:spcAft>
              <a:buSzPts val="2040"/>
              <a:buChar char="⚫"/>
            </a:pPr>
            <a:r>
              <a:rPr lang="en-US">
                <a:latin typeface="Arial"/>
                <a:ea typeface="Arial"/>
                <a:cs typeface="Arial"/>
                <a:sym typeface="Arial"/>
              </a:rPr>
              <a:t>This is a guideline for </a:t>
            </a:r>
            <a:r>
              <a:rPr i="1" lang="en-US">
                <a:latin typeface="Arial"/>
                <a:ea typeface="Arial"/>
                <a:cs typeface="Arial"/>
                <a:sym typeface="Arial"/>
              </a:rPr>
              <a:t>all </a:t>
            </a:r>
            <a:r>
              <a:rPr lang="en-US">
                <a:latin typeface="Arial"/>
                <a:ea typeface="Arial"/>
                <a:cs typeface="Arial"/>
                <a:sym typeface="Arial"/>
              </a:rPr>
              <a:t>sessions, not just 12U. </a:t>
            </a:r>
            <a:endParaRPr/>
          </a:p>
          <a:p>
            <a:pPr indent="-246062" lvl="1" marL="639763" rtl="0" algn="l">
              <a:spcBef>
                <a:spcPts val="480"/>
              </a:spcBef>
              <a:spcAft>
                <a:spcPts val="0"/>
              </a:spcAft>
              <a:buSzPts val="2040"/>
              <a:buChar char="⚫"/>
            </a:pPr>
            <a:r>
              <a:rPr lang="en-US">
                <a:latin typeface="Arial"/>
                <a:ea typeface="Arial"/>
                <a:cs typeface="Arial"/>
                <a:sym typeface="Arial"/>
              </a:rPr>
              <a:t>Work with the Meet Director and Host with a bias toward more, shorter sessions rather than fewer, longer ones. </a:t>
            </a:r>
            <a:endParaRPr/>
          </a:p>
          <a:p>
            <a:pPr indent="-246062" lvl="1" marL="639763" rtl="0" algn="l">
              <a:spcBef>
                <a:spcPts val="480"/>
              </a:spcBef>
              <a:spcAft>
                <a:spcPts val="0"/>
              </a:spcAft>
              <a:buSzPts val="2040"/>
              <a:buChar char="⚫"/>
            </a:pPr>
            <a:r>
              <a:rPr lang="en-US">
                <a:latin typeface="Arial"/>
                <a:ea typeface="Arial"/>
                <a:cs typeface="Arial"/>
                <a:sym typeface="Arial"/>
              </a:rPr>
              <a:t>When reviewing entries, do not accept unrealistic heat intervals, e.g. 10 secs for 12U. </a:t>
            </a:r>
            <a:endParaRPr/>
          </a:p>
          <a:p>
            <a:pPr indent="-246062" lvl="2" marL="914400" rtl="0" algn="l">
              <a:spcBef>
                <a:spcPts val="420"/>
              </a:spcBef>
              <a:spcAft>
                <a:spcPts val="0"/>
              </a:spcAft>
              <a:buSzPts val="1470"/>
              <a:buChar char="⚫"/>
            </a:pPr>
            <a:r>
              <a:rPr lang="en-US">
                <a:latin typeface="Arial"/>
                <a:ea typeface="Arial"/>
                <a:cs typeface="Arial"/>
                <a:sym typeface="Arial"/>
              </a:rPr>
              <a:t>Senior A meet:  25 seconds, 12U meet: 30 to 45 seconds </a:t>
            </a:r>
            <a:endParaRPr/>
          </a:p>
          <a:p>
            <a:pPr indent="-246062" lvl="1" marL="639763" rtl="0" algn="l">
              <a:spcBef>
                <a:spcPts val="480"/>
              </a:spcBef>
              <a:spcAft>
                <a:spcPts val="0"/>
              </a:spcAft>
              <a:buSzPts val="2040"/>
              <a:buChar char="⚫"/>
            </a:pPr>
            <a:r>
              <a:rPr lang="en-US">
                <a:latin typeface="Arial"/>
                <a:ea typeface="Arial"/>
                <a:cs typeface="Arial"/>
                <a:sym typeface="Arial"/>
              </a:rPr>
              <a:t>Longer heat intervals are appropriate for younger, and novice swimmers.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type="title"/>
          </p:nvPr>
        </p:nvSpPr>
        <p:spPr>
          <a:xfrm>
            <a:off x="457200" y="704850"/>
            <a:ext cx="8229600" cy="8191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latin typeface="Calibri"/>
                <a:ea typeface="Calibri"/>
                <a:cs typeface="Calibri"/>
                <a:sym typeface="Calibri"/>
              </a:rPr>
              <a:t>OSI Officiating Philosophy</a:t>
            </a:r>
            <a:endParaRPr/>
          </a:p>
        </p:txBody>
      </p:sp>
      <p:sp>
        <p:nvSpPr>
          <p:cNvPr id="124" name="Google Shape;124;p2"/>
          <p:cNvSpPr txBox="1"/>
          <p:nvPr>
            <p:ph idx="1" type="body"/>
          </p:nvPr>
        </p:nvSpPr>
        <p:spPr>
          <a:xfrm>
            <a:off x="457200" y="1935163"/>
            <a:ext cx="8077200" cy="438943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710"/>
              <a:buChar char="⚫"/>
            </a:pPr>
            <a:r>
              <a:rPr lang="en-US" sz="1800">
                <a:latin typeface="Times New Roman"/>
                <a:ea typeface="Times New Roman"/>
                <a:cs typeface="Times New Roman"/>
                <a:sym typeface="Times New Roman"/>
              </a:rPr>
              <a:t>As officials, we help conduct swim meets so that fair and equitable conditions of competition are maintained and uniformity in the sport is promoted so that no swimmer has an unfair advantage over another.</a:t>
            </a:r>
            <a:endParaRPr/>
          </a:p>
          <a:p>
            <a:pPr indent="0" lvl="0" marL="0" marR="0" rtl="0" algn="l">
              <a:spcBef>
                <a:spcPts val="0"/>
              </a:spcBef>
              <a:spcAft>
                <a:spcPts val="0"/>
              </a:spcAft>
              <a:buSzPts val="1710"/>
              <a:buNone/>
            </a:pPr>
            <a:r>
              <a:rPr lang="en-US" sz="1800">
                <a:latin typeface="Times New Roman"/>
                <a:ea typeface="Times New Roman"/>
                <a:cs typeface="Times New Roman"/>
                <a:sym typeface="Times New Roman"/>
              </a:rPr>
              <a:t>  </a:t>
            </a:r>
            <a:endParaRPr/>
          </a:p>
          <a:p>
            <a:pPr indent="0" lvl="0" marL="0" marR="0" rtl="0" algn="l">
              <a:spcBef>
                <a:spcPts val="0"/>
              </a:spcBef>
              <a:spcAft>
                <a:spcPts val="0"/>
              </a:spcAft>
              <a:buSzPts val="1710"/>
              <a:buChar char="⚫"/>
            </a:pPr>
            <a:r>
              <a:rPr lang="en-US" sz="1800">
                <a:latin typeface="Times New Roman"/>
                <a:ea typeface="Times New Roman"/>
                <a:cs typeface="Times New Roman"/>
                <a:sym typeface="Times New Roman"/>
              </a:rPr>
              <a:t>Officials demonstrate impartiality and professionalism on deck through uniform, posture, facial expressions, language and interactions with others on deck.</a:t>
            </a:r>
            <a:endParaRPr/>
          </a:p>
          <a:p>
            <a:pPr indent="0" lvl="0" marL="0" marR="0" rtl="0" algn="l">
              <a:spcBef>
                <a:spcPts val="0"/>
              </a:spcBef>
              <a:spcAft>
                <a:spcPts val="0"/>
              </a:spcAft>
              <a:buSzPts val="1710"/>
              <a:buNone/>
            </a:pPr>
            <a:r>
              <a:t/>
            </a:r>
            <a:endParaRPr sz="1800">
              <a:latin typeface="Times New Roman"/>
              <a:ea typeface="Times New Roman"/>
              <a:cs typeface="Times New Roman"/>
              <a:sym typeface="Times New Roman"/>
            </a:endParaRPr>
          </a:p>
          <a:p>
            <a:pPr indent="0" lvl="0" marL="0" marR="0" rtl="0" algn="l">
              <a:spcBef>
                <a:spcPts val="0"/>
              </a:spcBef>
              <a:spcAft>
                <a:spcPts val="0"/>
              </a:spcAft>
              <a:buSzPts val="1710"/>
              <a:buChar char="⚫"/>
            </a:pPr>
            <a:r>
              <a:rPr lang="en-US" sz="1800">
                <a:latin typeface="Times New Roman"/>
                <a:ea typeface="Times New Roman"/>
                <a:cs typeface="Times New Roman"/>
                <a:sym typeface="Times New Roman"/>
              </a:rPr>
              <a:t>When you go out onto the deck you want to be recognized by the coaches, athletes and spectators, as a professional official; you want them to respect you and understand that whatever you do it is in the best interest of the athlete. </a:t>
            </a:r>
            <a:endParaRPr/>
          </a:p>
          <a:p>
            <a:pPr indent="0" lvl="0" marL="0" marR="0" rtl="0" algn="l">
              <a:spcBef>
                <a:spcPts val="0"/>
              </a:spcBef>
              <a:spcAft>
                <a:spcPts val="0"/>
              </a:spcAft>
              <a:buSzPts val="1710"/>
              <a:buNone/>
            </a:pPr>
            <a:r>
              <a:t/>
            </a:r>
            <a:endParaRPr sz="1800">
              <a:latin typeface="Times New Roman"/>
              <a:ea typeface="Times New Roman"/>
              <a:cs typeface="Times New Roman"/>
              <a:sym typeface="Times New Roman"/>
            </a:endParaRPr>
          </a:p>
          <a:p>
            <a:pPr indent="0" lvl="0" marL="0" marR="0" rtl="0" algn="l">
              <a:spcBef>
                <a:spcPts val="0"/>
              </a:spcBef>
              <a:spcAft>
                <a:spcPts val="0"/>
              </a:spcAft>
              <a:buSzPts val="1710"/>
              <a:buChar char="⚫"/>
            </a:pPr>
            <a:r>
              <a:rPr lang="en-US" sz="1800">
                <a:latin typeface="Times New Roman"/>
                <a:ea typeface="Times New Roman"/>
                <a:cs typeface="Times New Roman"/>
                <a:sym typeface="Times New Roman"/>
              </a:rPr>
              <a:t>The success of every meet depends on the official’s integrity, knowledge, concern and regard for the competitive interest of the swimmer.</a:t>
            </a:r>
            <a:endParaRPr/>
          </a:p>
          <a:p>
            <a:pPr indent="-116522" lvl="1" marL="639763" rtl="0" algn="l">
              <a:spcBef>
                <a:spcPts val="480"/>
              </a:spcBef>
              <a:spcAft>
                <a:spcPts val="0"/>
              </a:spcAft>
              <a:buSzPts val="2040"/>
              <a:buNone/>
            </a:pPr>
            <a:r>
              <a:t/>
            </a:r>
            <a:endParaRPr>
              <a:latin typeface="Constantia"/>
              <a:ea typeface="Constantia"/>
              <a:cs typeface="Constantia"/>
              <a:sym typeface="Constantia"/>
            </a:endParaRPr>
          </a:p>
          <a:p>
            <a:pPr indent="-116204" lvl="0" marL="273050" rtl="0" algn="l">
              <a:spcBef>
                <a:spcPts val="520"/>
              </a:spcBef>
              <a:spcAft>
                <a:spcPts val="0"/>
              </a:spcAft>
              <a:buSzPts val="2470"/>
              <a:buNone/>
            </a:pPr>
            <a:r>
              <a:t/>
            </a:r>
            <a:endParaRPr>
              <a:latin typeface="Constantia"/>
              <a:ea typeface="Constantia"/>
              <a:cs typeface="Constantia"/>
              <a:sym typeface="Constant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0"/>
          <p:cNvSpPr txBox="1"/>
          <p:nvPr>
            <p:ph type="title"/>
          </p:nvPr>
        </p:nvSpPr>
        <p:spPr>
          <a:xfrm>
            <a:off x="685800" y="381000"/>
            <a:ext cx="7772400" cy="1143000"/>
          </a:xfrm>
          <a:prstGeom prst="rect">
            <a:avLst/>
          </a:prstGeom>
          <a:noFill/>
          <a:ln>
            <a:noFill/>
          </a:ln>
        </p:spPr>
        <p:txBody>
          <a:bodyPr anchorCtr="0" anchor="b" bIns="0" lIns="0" spcFirstLastPara="1" rIns="0" wrap="square" tIns="45700">
            <a:normAutofit fontScale="90000"/>
          </a:bodyPr>
          <a:lstStyle/>
          <a:p>
            <a:pPr indent="0" lvl="0" marL="0" rtl="0" algn="l">
              <a:spcBef>
                <a:spcPts val="0"/>
              </a:spcBef>
              <a:spcAft>
                <a:spcPts val="0"/>
              </a:spcAft>
              <a:buNone/>
            </a:pPr>
            <a:r>
              <a:rPr b="1" lang="en-US">
                <a:latin typeface="Arial"/>
                <a:ea typeface="Arial"/>
                <a:cs typeface="Arial"/>
                <a:sym typeface="Arial"/>
              </a:rPr>
              <a:t>Meet Planning (</a:t>
            </a:r>
            <a:r>
              <a:rPr b="1" lang="en-US" sz="4400">
                <a:latin typeface="Arial"/>
                <a:ea typeface="Arial"/>
                <a:cs typeface="Arial"/>
                <a:sym typeface="Arial"/>
              </a:rPr>
              <a:t>Meet Referee</a:t>
            </a:r>
            <a:r>
              <a:rPr b="1" lang="en-US">
                <a:latin typeface="Arial"/>
                <a:ea typeface="Arial"/>
                <a:cs typeface="Arial"/>
                <a:sym typeface="Arial"/>
              </a:rPr>
              <a:t>)</a:t>
            </a:r>
            <a:endParaRPr b="1" sz="3600">
              <a:latin typeface="Arial"/>
              <a:ea typeface="Arial"/>
              <a:cs typeface="Arial"/>
              <a:sym typeface="Arial"/>
            </a:endParaRPr>
          </a:p>
        </p:txBody>
      </p:sp>
      <p:sp>
        <p:nvSpPr>
          <p:cNvPr id="241" name="Google Shape;241;p20"/>
          <p:cNvSpPr txBox="1"/>
          <p:nvPr>
            <p:ph idx="1" type="body"/>
          </p:nvPr>
        </p:nvSpPr>
        <p:spPr>
          <a:xfrm>
            <a:off x="457200" y="1935163"/>
            <a:ext cx="8229600" cy="4389437"/>
          </a:xfrm>
          <a:prstGeom prst="rect">
            <a:avLst/>
          </a:prstGeom>
          <a:noFill/>
          <a:ln>
            <a:noFill/>
          </a:ln>
        </p:spPr>
        <p:txBody>
          <a:bodyPr anchorCtr="0" anchor="t" bIns="45700" lIns="91425" spcFirstLastPara="1" rIns="91425" wrap="square" tIns="45700">
            <a:noAutofit/>
          </a:bodyPr>
          <a:lstStyle/>
          <a:p>
            <a:pPr indent="-246062" lvl="1" marL="639763" rtl="0" algn="l">
              <a:spcBef>
                <a:spcPts val="0"/>
              </a:spcBef>
              <a:spcAft>
                <a:spcPts val="0"/>
              </a:spcAft>
              <a:buSzPts val="2040"/>
              <a:buChar char="⚫"/>
            </a:pPr>
            <a:r>
              <a:rPr lang="en-US">
                <a:latin typeface="Arial"/>
                <a:ea typeface="Arial"/>
                <a:cs typeface="Arial"/>
                <a:sym typeface="Arial"/>
              </a:rPr>
              <a:t>Recruit and assign officials for every meet</a:t>
            </a:r>
            <a:endParaRPr/>
          </a:p>
          <a:p>
            <a:pPr indent="-152718" lvl="2" marL="914400" rtl="0" algn="l">
              <a:spcBef>
                <a:spcPts val="420"/>
              </a:spcBef>
              <a:spcAft>
                <a:spcPts val="0"/>
              </a:spcAft>
              <a:buSzPts val="1470"/>
              <a:buNone/>
            </a:pPr>
            <a:r>
              <a:t/>
            </a:r>
            <a:endParaRPr>
              <a:latin typeface="Arial"/>
              <a:ea typeface="Arial"/>
              <a:cs typeface="Arial"/>
              <a:sym typeface="Arial"/>
            </a:endParaRPr>
          </a:p>
          <a:p>
            <a:pPr indent="-246062" lvl="2" marL="914400" rtl="0" algn="l">
              <a:spcBef>
                <a:spcPts val="420"/>
              </a:spcBef>
              <a:spcAft>
                <a:spcPts val="0"/>
              </a:spcAft>
              <a:buSzPts val="1470"/>
              <a:buChar char="⚫"/>
            </a:pPr>
            <a:r>
              <a:rPr lang="en-US">
                <a:latin typeface="Arial"/>
                <a:ea typeface="Arial"/>
                <a:cs typeface="Arial"/>
                <a:sym typeface="Arial"/>
              </a:rPr>
              <a:t>Be proactive!  Actively recruit an assistant Ref/Deck Ref, Starter(s), CJs and a few key S&amp;Ts rather than leaving the deck to “whoever shows up”.</a:t>
            </a:r>
            <a:endParaRPr/>
          </a:p>
          <a:p>
            <a:pPr indent="-209550" lvl="4" marL="1462088" rtl="0" algn="l">
              <a:spcBef>
                <a:spcPts val="400"/>
              </a:spcBef>
              <a:spcAft>
                <a:spcPts val="0"/>
              </a:spcAft>
              <a:buSzPts val="1300"/>
              <a:buChar char="⚫"/>
            </a:pPr>
            <a:r>
              <a:rPr lang="en-US">
                <a:latin typeface="Arial"/>
                <a:ea typeface="Arial"/>
                <a:cs typeface="Arial"/>
                <a:sym typeface="Arial"/>
              </a:rPr>
              <a:t>Mix experienced officials with newer ones.</a:t>
            </a:r>
            <a:endParaRPr/>
          </a:p>
          <a:p>
            <a:pPr indent="-246062" lvl="2" marL="914400" rtl="0" algn="l">
              <a:spcBef>
                <a:spcPts val="420"/>
              </a:spcBef>
              <a:spcAft>
                <a:spcPts val="0"/>
              </a:spcAft>
              <a:buSzPts val="1470"/>
              <a:buChar char="⚫"/>
            </a:pPr>
            <a:r>
              <a:rPr lang="en-US">
                <a:latin typeface="Arial"/>
                <a:ea typeface="Arial"/>
                <a:cs typeface="Arial"/>
                <a:sym typeface="Arial"/>
              </a:rPr>
              <a:t>When chief judges are planned, the officials meetings are typically delegated to them</a:t>
            </a:r>
            <a:endParaRPr/>
          </a:p>
          <a:p>
            <a:pPr indent="-152718" lvl="2" marL="914400" rtl="0" algn="l">
              <a:spcBef>
                <a:spcPts val="420"/>
              </a:spcBef>
              <a:spcAft>
                <a:spcPts val="0"/>
              </a:spcAft>
              <a:buSzPts val="1470"/>
              <a:buNone/>
            </a:pPr>
            <a:r>
              <a:t/>
            </a:r>
            <a:endParaRPr>
              <a:latin typeface="Arial"/>
              <a:ea typeface="Arial"/>
              <a:cs typeface="Arial"/>
              <a:sym typeface="Arial"/>
            </a:endParaRPr>
          </a:p>
          <a:p>
            <a:pPr indent="-246062" lvl="1" marL="639763" rtl="0" algn="l">
              <a:spcBef>
                <a:spcPts val="480"/>
              </a:spcBef>
              <a:spcAft>
                <a:spcPts val="0"/>
              </a:spcAft>
              <a:buSzPts val="2040"/>
              <a:buChar char="⚫"/>
            </a:pPr>
            <a:r>
              <a:rPr lang="en-US">
                <a:latin typeface="Arial"/>
                <a:ea typeface="Arial"/>
                <a:cs typeface="Arial"/>
                <a:sym typeface="Arial"/>
              </a:rPr>
              <a:t>Supervise Officials Team</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1"/>
          <p:cNvSpPr txBox="1"/>
          <p:nvPr>
            <p:ph type="title"/>
          </p:nvPr>
        </p:nvSpPr>
        <p:spPr>
          <a:xfrm>
            <a:off x="381000" y="381000"/>
            <a:ext cx="8382000" cy="12954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500">
                <a:latin typeface="Arial"/>
                <a:ea typeface="Arial"/>
                <a:cs typeface="Arial"/>
                <a:sym typeface="Arial"/>
              </a:rPr>
              <a:t>Meet Planning (Meet Referee)</a:t>
            </a:r>
            <a:br>
              <a:rPr b="1" lang="en-US" sz="4500">
                <a:latin typeface="Arial"/>
                <a:ea typeface="Arial"/>
                <a:cs typeface="Arial"/>
                <a:sym typeface="Arial"/>
              </a:rPr>
            </a:br>
            <a:r>
              <a:rPr b="1" lang="en-US" sz="2800">
                <a:latin typeface="Arial"/>
                <a:ea typeface="Arial"/>
                <a:cs typeface="Arial"/>
                <a:sym typeface="Arial"/>
              </a:rPr>
              <a:t>Chief Judges</a:t>
            </a:r>
            <a:endParaRPr b="1" sz="2800"/>
          </a:p>
        </p:txBody>
      </p:sp>
      <p:sp>
        <p:nvSpPr>
          <p:cNvPr id="247" name="Google Shape;247;p21"/>
          <p:cNvSpPr txBox="1"/>
          <p:nvPr>
            <p:ph idx="1" type="body"/>
          </p:nvPr>
        </p:nvSpPr>
        <p:spPr>
          <a:xfrm>
            <a:off x="228600" y="1935163"/>
            <a:ext cx="8686800" cy="438943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lang="en-US">
                <a:latin typeface="Arial"/>
                <a:ea typeface="Arial"/>
                <a:cs typeface="Arial"/>
                <a:sym typeface="Arial"/>
              </a:rPr>
              <a:t>It is expected that CJs are assigned at Championship meets.</a:t>
            </a:r>
            <a:endParaRPr/>
          </a:p>
          <a:p>
            <a:pPr indent="-273050" lvl="0" marL="273050" rtl="0" algn="l">
              <a:spcBef>
                <a:spcPts val="520"/>
              </a:spcBef>
              <a:spcAft>
                <a:spcPts val="0"/>
              </a:spcAft>
              <a:buSzPts val="2470"/>
              <a:buChar char="⚫"/>
            </a:pPr>
            <a:r>
              <a:rPr lang="en-US">
                <a:latin typeface="Arial"/>
                <a:ea typeface="Arial"/>
                <a:cs typeface="Arial"/>
                <a:sym typeface="Arial"/>
              </a:rPr>
              <a:t>Add CJs to the team when possible, even with small crews.  </a:t>
            </a:r>
            <a:endParaRPr/>
          </a:p>
          <a:p>
            <a:pPr indent="-273050" lvl="0" marL="273050" rtl="0" algn="l">
              <a:spcBef>
                <a:spcPts val="520"/>
              </a:spcBef>
              <a:spcAft>
                <a:spcPts val="0"/>
              </a:spcAft>
              <a:buSzPts val="2470"/>
              <a:buChar char="⚫"/>
            </a:pPr>
            <a:r>
              <a:rPr lang="en-US">
                <a:latin typeface="Arial"/>
                <a:ea typeface="Arial"/>
                <a:cs typeface="Arial"/>
                <a:sym typeface="Arial"/>
              </a:rPr>
              <a:t>Recruit ahead or decide the day-of based on attendance. </a:t>
            </a:r>
            <a:endParaRPr/>
          </a:p>
          <a:p>
            <a:pPr indent="-273050" lvl="0" marL="273050" rtl="0" algn="l">
              <a:spcBef>
                <a:spcPts val="520"/>
              </a:spcBef>
              <a:spcAft>
                <a:spcPts val="0"/>
              </a:spcAft>
              <a:buSzPts val="2470"/>
              <a:buChar char="⚫"/>
            </a:pPr>
            <a:r>
              <a:rPr lang="en-US">
                <a:latin typeface="Arial"/>
                <a:ea typeface="Arial"/>
                <a:cs typeface="Arial"/>
                <a:sym typeface="Arial"/>
              </a:rPr>
              <a:t>Always keep S &amp; T rotations in mind if adding CJs.</a:t>
            </a:r>
            <a:endParaRPr/>
          </a:p>
          <a:p>
            <a:pPr indent="-273050" lvl="0" marL="273050" rtl="0" algn="l">
              <a:spcBef>
                <a:spcPts val="520"/>
              </a:spcBef>
              <a:spcAft>
                <a:spcPts val="0"/>
              </a:spcAft>
              <a:buSzPts val="2470"/>
              <a:buChar char="⚫"/>
            </a:pPr>
            <a:r>
              <a:rPr lang="en-US">
                <a:latin typeface="Arial"/>
                <a:ea typeface="Arial"/>
                <a:cs typeface="Arial"/>
                <a:sym typeface="Arial"/>
              </a:rPr>
              <a:t>Use to validate calls and support Deck Referees. </a:t>
            </a:r>
            <a:endParaRPr/>
          </a:p>
          <a:p>
            <a:pPr indent="-273050" lvl="0" marL="273050" rtl="0" algn="l">
              <a:spcBef>
                <a:spcPts val="520"/>
              </a:spcBef>
              <a:spcAft>
                <a:spcPts val="0"/>
              </a:spcAft>
              <a:buSzPts val="2470"/>
              <a:buChar char="⚫"/>
            </a:pPr>
            <a:r>
              <a:rPr lang="en-US">
                <a:latin typeface="Arial"/>
                <a:ea typeface="Arial"/>
                <a:cs typeface="Arial"/>
                <a:sym typeface="Arial"/>
              </a:rPr>
              <a:t>It is acceptable to have CJs without radios.</a:t>
            </a:r>
            <a:endParaRPr/>
          </a:p>
          <a:p>
            <a:pPr indent="-116204" lvl="0" marL="273050" rtl="0" algn="l">
              <a:spcBef>
                <a:spcPts val="520"/>
              </a:spcBef>
              <a:spcAft>
                <a:spcPts val="0"/>
              </a:spcAft>
              <a:buSzPts val="2470"/>
              <a:buNone/>
            </a:pPr>
            <a:r>
              <a:t/>
            </a:r>
            <a:endParaRPr>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2"/>
          <p:cNvSpPr txBox="1"/>
          <p:nvPr>
            <p:ph type="title"/>
          </p:nvPr>
        </p:nvSpPr>
        <p:spPr>
          <a:xfrm>
            <a:off x="457200" y="228600"/>
            <a:ext cx="8382000" cy="1142999"/>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4500">
                <a:latin typeface="Arial"/>
                <a:ea typeface="Arial"/>
                <a:cs typeface="Arial"/>
                <a:sym typeface="Arial"/>
              </a:rPr>
              <a:t>Meet Planning (Meet Referee)</a:t>
            </a:r>
            <a:br>
              <a:rPr b="1" lang="en-US">
                <a:latin typeface="Arial"/>
                <a:ea typeface="Arial"/>
                <a:cs typeface="Arial"/>
                <a:sym typeface="Arial"/>
              </a:rPr>
            </a:br>
            <a:r>
              <a:rPr b="1" lang="en-US" sz="3200">
                <a:latin typeface="Arial"/>
                <a:ea typeface="Arial"/>
                <a:cs typeface="Arial"/>
                <a:sym typeface="Arial"/>
              </a:rPr>
              <a:t>Setting the Deck</a:t>
            </a:r>
            <a:endParaRPr b="1" sz="3200"/>
          </a:p>
        </p:txBody>
      </p:sp>
      <p:sp>
        <p:nvSpPr>
          <p:cNvPr id="253" name="Google Shape;253;p22"/>
          <p:cNvSpPr txBox="1"/>
          <p:nvPr>
            <p:ph idx="1" type="body"/>
          </p:nvPr>
        </p:nvSpPr>
        <p:spPr>
          <a:xfrm>
            <a:off x="469232" y="1524000"/>
            <a:ext cx="8382000" cy="51054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lang="en-US"/>
              <a:t>This can be delegated to a CJ or DR </a:t>
            </a:r>
            <a:endParaRPr/>
          </a:p>
          <a:p>
            <a:pPr indent="-273050" lvl="0" marL="273050" rtl="0" algn="l">
              <a:spcBef>
                <a:spcPts val="520"/>
              </a:spcBef>
              <a:spcAft>
                <a:spcPts val="0"/>
              </a:spcAft>
              <a:buSzPts val="2470"/>
              <a:buChar char="⚫"/>
            </a:pPr>
            <a:r>
              <a:rPr lang="en-US"/>
              <a:t>Fill the Stroke and Turn positions first.</a:t>
            </a:r>
            <a:endParaRPr/>
          </a:p>
          <a:p>
            <a:pPr indent="-273050" lvl="0" marL="273050" rtl="0" algn="l">
              <a:spcBef>
                <a:spcPts val="520"/>
              </a:spcBef>
              <a:spcAft>
                <a:spcPts val="0"/>
              </a:spcAft>
              <a:buSzPts val="2470"/>
              <a:buChar char="⚫"/>
            </a:pPr>
            <a:r>
              <a:rPr lang="en-US"/>
              <a:t>Staff the deck for the meet needs.  Consider the number of lanes, LC vs SC, weather, facility layout, etc.</a:t>
            </a:r>
            <a:endParaRPr/>
          </a:p>
          <a:p>
            <a:pPr indent="-273050" lvl="0" marL="273050" rtl="0" algn="l">
              <a:spcBef>
                <a:spcPts val="520"/>
              </a:spcBef>
              <a:spcAft>
                <a:spcPts val="0"/>
              </a:spcAft>
              <a:buSzPts val="2470"/>
              <a:buChar char="⚫"/>
            </a:pPr>
            <a:r>
              <a:rPr lang="en-US"/>
              <a:t>Priority always should be welfare of S&amp;Ts (breaks, sun/shade) and observation of highest-action areas.</a:t>
            </a:r>
            <a:endParaRPr/>
          </a:p>
          <a:p>
            <a:pPr indent="-273050" lvl="0" marL="273050" rtl="0" algn="l">
              <a:spcBef>
                <a:spcPts val="520"/>
              </a:spcBef>
              <a:spcAft>
                <a:spcPts val="0"/>
              </a:spcAft>
              <a:buSzPts val="2470"/>
              <a:buChar char="⚫"/>
            </a:pPr>
            <a:r>
              <a:rPr lang="en-US"/>
              <a:t>Sufficient breaks should be allowed for Officials to get to hospitality and manage time on warm decks.  </a:t>
            </a:r>
            <a:endParaRPr/>
          </a:p>
          <a:p>
            <a:pPr indent="-273050" lvl="0" marL="273050" rtl="0" algn="l">
              <a:spcBef>
                <a:spcPts val="520"/>
              </a:spcBef>
              <a:spcAft>
                <a:spcPts val="0"/>
              </a:spcAft>
              <a:buSzPts val="2470"/>
              <a:buChar char="⚫"/>
            </a:pPr>
            <a:r>
              <a:rPr lang="en-US"/>
              <a:t>When it is a thin crew, be creative:</a:t>
            </a:r>
            <a:endParaRPr/>
          </a:p>
          <a:p>
            <a:pPr indent="-246062" lvl="1" marL="639763" rtl="0" algn="l">
              <a:spcBef>
                <a:spcPts val="400"/>
              </a:spcBef>
              <a:spcAft>
                <a:spcPts val="0"/>
              </a:spcAft>
              <a:buSzPts val="1700"/>
              <a:buChar char="⚫"/>
            </a:pPr>
            <a:r>
              <a:rPr lang="en-US" sz="2000"/>
              <a:t>Starter can double as S&amp;T at edge lane.</a:t>
            </a:r>
            <a:endParaRPr/>
          </a:p>
          <a:p>
            <a:pPr indent="-246062" lvl="1" marL="639763" rtl="0" algn="l">
              <a:spcBef>
                <a:spcPts val="400"/>
              </a:spcBef>
              <a:spcAft>
                <a:spcPts val="0"/>
              </a:spcAft>
              <a:buSzPts val="1700"/>
              <a:buChar char="⚫"/>
            </a:pPr>
            <a:r>
              <a:rPr lang="en-US" sz="2000"/>
              <a:t>Consider areas that have the most action.  It’s OK to have more officials at Start/Finish than Turn if short.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32ea1e3740d_0_0"/>
          <p:cNvSpPr txBox="1"/>
          <p:nvPr>
            <p:ph type="title"/>
          </p:nvPr>
        </p:nvSpPr>
        <p:spPr>
          <a:xfrm>
            <a:off x="457200" y="704850"/>
            <a:ext cx="8229600" cy="1143000"/>
          </a:xfrm>
          <a:prstGeom prst="rect">
            <a:avLst/>
          </a:prstGeom>
        </p:spPr>
        <p:txBody>
          <a:bodyPr anchorCtr="0" anchor="b" bIns="0" lIns="0" spcFirstLastPara="1" rIns="0" wrap="square" tIns="45700">
            <a:noAutofit/>
          </a:bodyPr>
          <a:lstStyle/>
          <a:p>
            <a:pPr indent="0" lvl="0" marL="0" rtl="0" algn="l">
              <a:spcBef>
                <a:spcPts val="0"/>
              </a:spcBef>
              <a:spcAft>
                <a:spcPts val="0"/>
              </a:spcAft>
              <a:buNone/>
            </a:pPr>
            <a:r>
              <a:rPr lang="en-US"/>
              <a:t>Official Planning List</a:t>
            </a:r>
            <a:endParaRPr/>
          </a:p>
        </p:txBody>
      </p:sp>
      <p:pic>
        <p:nvPicPr>
          <p:cNvPr id="260" name="Google Shape;260;g32ea1e3740d_0_0"/>
          <p:cNvPicPr preferRelativeResize="0"/>
          <p:nvPr/>
        </p:nvPicPr>
        <p:blipFill>
          <a:blip r:embed="rId3">
            <a:alphaModFix/>
          </a:blip>
          <a:stretch>
            <a:fillRect/>
          </a:stretch>
        </p:blipFill>
        <p:spPr>
          <a:xfrm>
            <a:off x="152400" y="2000250"/>
            <a:ext cx="8839199" cy="345092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3"/>
          <p:cNvSpPr txBox="1"/>
          <p:nvPr>
            <p:ph type="title"/>
          </p:nvPr>
        </p:nvSpPr>
        <p:spPr>
          <a:xfrm>
            <a:off x="685800" y="381000"/>
            <a:ext cx="77724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None/>
            </a:pPr>
            <a:r>
              <a:rPr b="1" lang="en-US">
                <a:latin typeface="Arial"/>
                <a:ea typeface="Arial"/>
                <a:cs typeface="Arial"/>
                <a:sym typeface="Arial"/>
              </a:rPr>
              <a:t>When You Arrive</a:t>
            </a:r>
            <a:endParaRPr b="1" sz="3600">
              <a:latin typeface="Arial"/>
              <a:ea typeface="Arial"/>
              <a:cs typeface="Arial"/>
              <a:sym typeface="Arial"/>
            </a:endParaRPr>
          </a:p>
        </p:txBody>
      </p:sp>
      <p:sp>
        <p:nvSpPr>
          <p:cNvPr id="266" name="Google Shape;266;p23"/>
          <p:cNvSpPr txBox="1"/>
          <p:nvPr>
            <p:ph idx="1" type="body"/>
          </p:nvPr>
        </p:nvSpPr>
        <p:spPr>
          <a:xfrm>
            <a:off x="685800" y="1905000"/>
            <a:ext cx="7772400" cy="4114800"/>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2280"/>
              <a:buChar char="⚫"/>
            </a:pPr>
            <a:r>
              <a:rPr lang="en-US" sz="2400">
                <a:latin typeface="Arial"/>
                <a:ea typeface="Arial"/>
                <a:cs typeface="Arial"/>
                <a:sym typeface="Arial"/>
              </a:rPr>
              <a:t>Check in with Meet Director, Clerk of Course, resolve any pending questions/issues.</a:t>
            </a:r>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Check in with Facility Staff.  Start/Finish times, emergency protocols, possible external issues (e.g. weather).  What are the water &amp; air temps?</a:t>
            </a:r>
            <a:endParaRPr sz="2000">
              <a:latin typeface="Arial"/>
              <a:ea typeface="Arial"/>
              <a:cs typeface="Arial"/>
              <a:sym typeface="Arial"/>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Inspect Venue:  Where are First Aid kits, backboards, exits?  Any deck obstacles to clear?  Use </a:t>
            </a:r>
            <a:r>
              <a:rPr lang="en-US" sz="2400" u="sng">
                <a:solidFill>
                  <a:schemeClr val="hlink"/>
                </a:solidFill>
                <a:latin typeface="Arial"/>
                <a:ea typeface="Arial"/>
                <a:cs typeface="Arial"/>
                <a:sym typeface="Arial"/>
                <a:hlinkClick r:id="rId3"/>
              </a:rPr>
              <a:t>checklist</a:t>
            </a:r>
            <a:r>
              <a:rPr lang="en-US" sz="2400">
                <a:latin typeface="Arial"/>
                <a:ea typeface="Arial"/>
                <a:cs typeface="Arial"/>
                <a:sym typeface="Arial"/>
              </a:rPr>
              <a:t>!</a:t>
            </a:r>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Are Safety Marshalls in place?</a:t>
            </a:r>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Talk with Announcer about timelines, announcements, Anthem, etc.</a:t>
            </a:r>
            <a:endParaRPr/>
          </a:p>
          <a:p>
            <a:pPr indent="-104140" lvl="0" marL="273050" rtl="0" algn="l">
              <a:lnSpc>
                <a:spcPct val="90000"/>
              </a:lnSpc>
              <a:spcBef>
                <a:spcPts val="560"/>
              </a:spcBef>
              <a:spcAft>
                <a:spcPts val="0"/>
              </a:spcAft>
              <a:buSzPts val="2660"/>
              <a:buNone/>
            </a:pPr>
            <a:r>
              <a:t/>
            </a:r>
            <a:endParaRPr sz="2800">
              <a:latin typeface="Arial"/>
              <a:ea typeface="Arial"/>
              <a:cs typeface="Arial"/>
              <a:sym typeface="Arial"/>
            </a:endParaRPr>
          </a:p>
          <a:p>
            <a:pPr indent="-116522" lvl="1" marL="639763" rtl="0" algn="l">
              <a:lnSpc>
                <a:spcPct val="90000"/>
              </a:lnSpc>
              <a:spcBef>
                <a:spcPts val="480"/>
              </a:spcBef>
              <a:spcAft>
                <a:spcPts val="0"/>
              </a:spcAft>
              <a:buSzPts val="2040"/>
              <a:buNone/>
            </a:pPr>
            <a:r>
              <a:t/>
            </a:r>
            <a:endParaRPr>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4"/>
          <p:cNvSpPr txBox="1"/>
          <p:nvPr>
            <p:ph type="title"/>
          </p:nvPr>
        </p:nvSpPr>
        <p:spPr>
          <a:xfrm>
            <a:off x="457200" y="304800"/>
            <a:ext cx="8229600" cy="9906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t>The Officials Meeting</a:t>
            </a:r>
            <a:endParaRPr/>
          </a:p>
        </p:txBody>
      </p:sp>
      <p:sp>
        <p:nvSpPr>
          <p:cNvPr id="272" name="Google Shape;272;p24"/>
          <p:cNvSpPr txBox="1"/>
          <p:nvPr>
            <p:ph idx="1" type="body"/>
          </p:nvPr>
        </p:nvSpPr>
        <p:spPr>
          <a:xfrm>
            <a:off x="457200" y="1447801"/>
            <a:ext cx="8229600" cy="54102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lang="en-US"/>
              <a:t>Official’s meetings are mandatory. It is recommended to begin Official’s meeting 1 hour prior to start of session.</a:t>
            </a:r>
            <a:endParaRPr/>
          </a:p>
          <a:p>
            <a:pPr indent="-246062" lvl="1" marL="639763" rtl="0" algn="l">
              <a:spcBef>
                <a:spcPts val="480"/>
              </a:spcBef>
              <a:spcAft>
                <a:spcPts val="0"/>
              </a:spcAft>
              <a:buSzPts val="2040"/>
              <a:buChar char="⚫"/>
            </a:pPr>
            <a:r>
              <a:rPr lang="en-US"/>
              <a:t>This meeting should be a relaxed, team-building and educational opportunity.  </a:t>
            </a:r>
            <a:endParaRPr/>
          </a:p>
          <a:p>
            <a:pPr indent="-246062" lvl="1" marL="639763" rtl="0" algn="l">
              <a:spcBef>
                <a:spcPts val="480"/>
              </a:spcBef>
              <a:spcAft>
                <a:spcPts val="0"/>
              </a:spcAft>
              <a:buSzPts val="2040"/>
              <a:buChar char="⚫"/>
            </a:pPr>
            <a:r>
              <a:rPr lang="en-US"/>
              <a:t>Leave your team time for post-meeting conversation, hydration, bathroom break.</a:t>
            </a:r>
            <a:endParaRPr/>
          </a:p>
          <a:p>
            <a:pPr indent="-273050" lvl="0" marL="273050" rtl="0" algn="l">
              <a:spcBef>
                <a:spcPts val="520"/>
              </a:spcBef>
              <a:spcAft>
                <a:spcPts val="0"/>
              </a:spcAft>
              <a:buSzPts val="2470"/>
              <a:buChar char="⚫"/>
            </a:pPr>
            <a:r>
              <a:rPr lang="en-US"/>
              <a:t>Stroke Briefings:</a:t>
            </a:r>
            <a:endParaRPr/>
          </a:p>
          <a:p>
            <a:pPr indent="-246062" lvl="1" marL="639763" rtl="0" algn="l">
              <a:spcBef>
                <a:spcPts val="480"/>
              </a:spcBef>
              <a:spcAft>
                <a:spcPts val="0"/>
              </a:spcAft>
              <a:buSzPts val="2040"/>
              <a:buChar char="⚫"/>
            </a:pPr>
            <a:r>
              <a:rPr lang="en-US"/>
              <a:t>Tailor the briefing to the experience level of the team.  Early season or many trainees may merit more detail.</a:t>
            </a:r>
            <a:endParaRPr/>
          </a:p>
          <a:p>
            <a:pPr indent="-246062" lvl="1" marL="639763" rtl="0" algn="l">
              <a:spcBef>
                <a:spcPts val="480"/>
              </a:spcBef>
              <a:spcAft>
                <a:spcPts val="0"/>
              </a:spcAft>
              <a:buSzPts val="2040"/>
              <a:buChar char="⚫"/>
            </a:pPr>
            <a:r>
              <a:rPr lang="en-US"/>
              <a:t>Can be fun:  Question games, Dr. Seuss, etc.</a:t>
            </a:r>
            <a:endParaRPr/>
          </a:p>
          <a:p>
            <a:pPr indent="-246062" lvl="1" marL="639763" rtl="0" algn="l">
              <a:spcBef>
                <a:spcPts val="480"/>
              </a:spcBef>
              <a:spcAft>
                <a:spcPts val="0"/>
              </a:spcAft>
              <a:buSzPts val="2040"/>
              <a:buChar char="⚫"/>
            </a:pPr>
            <a:r>
              <a:rPr lang="en-US"/>
              <a:t>Beware of “rule of the day.”</a:t>
            </a:r>
            <a:endParaRPr/>
          </a:p>
          <a:p>
            <a:pPr indent="-116204" lvl="0" marL="273050" rtl="0" algn="l">
              <a:spcBef>
                <a:spcPts val="520"/>
              </a:spcBef>
              <a:spcAft>
                <a:spcPts val="0"/>
              </a:spcAft>
              <a:buSzPts val="2470"/>
              <a:buNone/>
            </a:pPr>
            <a:r>
              <a:t/>
            </a:r>
            <a:endParaRPr/>
          </a:p>
          <a:p>
            <a:pPr indent="-116204" lvl="0" marL="273050" rtl="0" algn="l">
              <a:spcBef>
                <a:spcPts val="520"/>
              </a:spcBef>
              <a:spcAft>
                <a:spcPts val="0"/>
              </a:spcAft>
              <a:buSzPts val="2470"/>
              <a:buNone/>
            </a:pPr>
            <a:r>
              <a:t/>
            </a:r>
            <a:endParaRPr/>
          </a:p>
          <a:p>
            <a:pPr indent="-116204" lvl="0" marL="273050" rtl="0" algn="l">
              <a:spcBef>
                <a:spcPts val="520"/>
              </a:spcBef>
              <a:spcAft>
                <a:spcPts val="0"/>
              </a:spcAft>
              <a:buSzPts val="2470"/>
              <a:buNone/>
            </a:pPr>
            <a:r>
              <a:t/>
            </a:r>
            <a:endParaRPr/>
          </a:p>
          <a:p>
            <a:pPr indent="-116204" lvl="0" marL="273050" rtl="0" algn="l">
              <a:spcBef>
                <a:spcPts val="520"/>
              </a:spcBef>
              <a:spcAft>
                <a:spcPts val="0"/>
              </a:spcAft>
              <a:buSzPts val="2470"/>
              <a:buNone/>
            </a:pPr>
            <a:r>
              <a:t/>
            </a:r>
            <a:endParaRPr/>
          </a:p>
          <a:p>
            <a:pPr indent="-116204" lvl="0" marL="273050" rtl="0" algn="l">
              <a:spcBef>
                <a:spcPts val="520"/>
              </a:spcBef>
              <a:spcAft>
                <a:spcPts val="0"/>
              </a:spcAft>
              <a:buSzPts val="2470"/>
              <a:buNone/>
            </a:pPr>
            <a:r>
              <a:t/>
            </a:r>
            <a:endParaRPr/>
          </a:p>
          <a:p>
            <a:pPr indent="-116204" lvl="0" marL="273050" rtl="0" algn="l">
              <a:spcBef>
                <a:spcPts val="520"/>
              </a:spcBef>
              <a:spcAft>
                <a:spcPts val="0"/>
              </a:spcAft>
              <a:buSzPts val="2470"/>
              <a:buNone/>
            </a:pPr>
            <a:r>
              <a:t/>
            </a:r>
            <a:endParaRPr/>
          </a:p>
          <a:p>
            <a:pPr indent="-116204" lvl="0" marL="273050" rtl="0" algn="l">
              <a:spcBef>
                <a:spcPts val="520"/>
              </a:spcBef>
              <a:spcAft>
                <a:spcPts val="0"/>
              </a:spcAft>
              <a:buSzPts val="2470"/>
              <a:buNone/>
            </a:pPr>
            <a:r>
              <a:t/>
            </a:r>
            <a:endParaRPr/>
          </a:p>
          <a:p>
            <a:pPr indent="-273050" lvl="0" marL="273050" rtl="0" algn="l">
              <a:spcBef>
                <a:spcPts val="520"/>
              </a:spcBef>
              <a:spcAft>
                <a:spcPts val="0"/>
              </a:spcAft>
              <a:buSzPts val="2470"/>
              <a:buChar char="⚫"/>
            </a:pPr>
            <a:r>
              <a:rPr lang="en-US"/>
              <a:t>Big Trap:  Rote reading/recitation of rules, protocols and meet info, too short.</a:t>
            </a:r>
            <a:endParaRPr/>
          </a:p>
          <a:p>
            <a:pPr indent="-116204" lvl="0" marL="273050" rtl="0" algn="l">
              <a:spcBef>
                <a:spcPts val="520"/>
              </a:spcBef>
              <a:spcAft>
                <a:spcPts val="0"/>
              </a:spcAft>
              <a:buSzPts val="247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5"/>
          <p:cNvSpPr txBox="1"/>
          <p:nvPr>
            <p:ph type="title"/>
          </p:nvPr>
        </p:nvSpPr>
        <p:spPr>
          <a:xfrm>
            <a:off x="457200" y="704850"/>
            <a:ext cx="8229600" cy="8191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t>The Officials Meeting</a:t>
            </a:r>
            <a:endParaRPr/>
          </a:p>
        </p:txBody>
      </p:sp>
      <p:sp>
        <p:nvSpPr>
          <p:cNvPr id="278" name="Google Shape;278;p25"/>
          <p:cNvSpPr txBox="1"/>
          <p:nvPr>
            <p:ph idx="1" type="body"/>
          </p:nvPr>
        </p:nvSpPr>
        <p:spPr>
          <a:xfrm>
            <a:off x="457200" y="1524001"/>
            <a:ext cx="8229600" cy="48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70"/>
              <a:buNone/>
            </a:pPr>
            <a:r>
              <a:rPr lang="en-US">
                <a:latin typeface="Arial"/>
                <a:ea typeface="Arial"/>
                <a:cs typeface="Arial"/>
                <a:sym typeface="Arial"/>
              </a:rPr>
              <a:t>Key items to cover:</a:t>
            </a:r>
            <a:endParaRPr/>
          </a:p>
          <a:p>
            <a:pPr indent="-273050" lvl="0" marL="273050" rtl="0" algn="l">
              <a:spcBef>
                <a:spcPts val="520"/>
              </a:spcBef>
              <a:spcAft>
                <a:spcPts val="0"/>
              </a:spcAft>
              <a:buSzPts val="2470"/>
              <a:buChar char="⚫"/>
            </a:pPr>
            <a:r>
              <a:rPr lang="en-US">
                <a:latin typeface="Arial"/>
                <a:ea typeface="Arial"/>
                <a:cs typeface="Arial"/>
                <a:sym typeface="Arial"/>
              </a:rPr>
              <a:t>Introductions</a:t>
            </a:r>
            <a:endParaRPr/>
          </a:p>
          <a:p>
            <a:pPr indent="-273050" lvl="0" marL="273050" rtl="0" algn="l">
              <a:spcBef>
                <a:spcPts val="520"/>
              </a:spcBef>
              <a:spcAft>
                <a:spcPts val="0"/>
              </a:spcAft>
              <a:buSzPts val="2470"/>
              <a:buChar char="⚫"/>
            </a:pPr>
            <a:r>
              <a:rPr lang="en-US">
                <a:latin typeface="Arial"/>
                <a:ea typeface="Arial"/>
                <a:cs typeface="Arial"/>
                <a:sym typeface="Arial"/>
              </a:rPr>
              <a:t>Timeline for session.  </a:t>
            </a:r>
            <a:endParaRPr/>
          </a:p>
          <a:p>
            <a:pPr indent="-273050" lvl="0" marL="273050" rtl="0" algn="l">
              <a:spcBef>
                <a:spcPts val="520"/>
              </a:spcBef>
              <a:spcAft>
                <a:spcPts val="0"/>
              </a:spcAft>
              <a:buSzPts val="2470"/>
              <a:buChar char="⚫"/>
            </a:pPr>
            <a:r>
              <a:rPr lang="en-US">
                <a:latin typeface="Arial"/>
                <a:ea typeface="Arial"/>
                <a:cs typeface="Arial"/>
                <a:sym typeface="Arial"/>
              </a:rPr>
              <a:t>MAAPP requirements - Bathrooms for officials</a:t>
            </a:r>
            <a:endParaRPr/>
          </a:p>
          <a:p>
            <a:pPr indent="-273050" lvl="0" marL="273050" rtl="0" algn="l">
              <a:spcBef>
                <a:spcPts val="520"/>
              </a:spcBef>
              <a:spcAft>
                <a:spcPts val="0"/>
              </a:spcAft>
              <a:buSzPts val="2470"/>
              <a:buChar char="⚫"/>
            </a:pPr>
            <a:r>
              <a:rPr lang="en-US">
                <a:latin typeface="Arial"/>
                <a:ea typeface="Arial"/>
                <a:cs typeface="Arial"/>
                <a:sym typeface="Arial"/>
              </a:rPr>
              <a:t>Stroke, jurisdiction, deck protocol, rotation/breaks.</a:t>
            </a:r>
            <a:endParaRPr/>
          </a:p>
          <a:p>
            <a:pPr indent="-273050" lvl="0" marL="273050" rtl="0" algn="l">
              <a:spcBef>
                <a:spcPts val="520"/>
              </a:spcBef>
              <a:spcAft>
                <a:spcPts val="0"/>
              </a:spcAft>
              <a:buSzPts val="2470"/>
              <a:buChar char="⚫"/>
            </a:pPr>
            <a:r>
              <a:rPr lang="en-US">
                <a:latin typeface="Arial"/>
                <a:ea typeface="Arial"/>
                <a:cs typeface="Arial"/>
                <a:sym typeface="Arial"/>
              </a:rPr>
              <a:t>Trainer/Trainee assignments and expectations.</a:t>
            </a:r>
            <a:endParaRPr/>
          </a:p>
          <a:p>
            <a:pPr indent="-273050" lvl="0" marL="273050" rtl="0" algn="l">
              <a:spcBef>
                <a:spcPts val="520"/>
              </a:spcBef>
              <a:spcAft>
                <a:spcPts val="0"/>
              </a:spcAft>
              <a:buSzPts val="2470"/>
              <a:buChar char="⚫"/>
            </a:pPr>
            <a:r>
              <a:rPr lang="en-US">
                <a:latin typeface="Arial"/>
                <a:ea typeface="Arial"/>
                <a:cs typeface="Arial"/>
                <a:sym typeface="Arial"/>
              </a:rPr>
              <a:t>Any problems/issues.  What did someone do </a:t>
            </a:r>
            <a:r>
              <a:rPr i="1" lang="en-US">
                <a:latin typeface="Arial"/>
                <a:ea typeface="Arial"/>
                <a:cs typeface="Arial"/>
                <a:sym typeface="Arial"/>
              </a:rPr>
              <a:t>well</a:t>
            </a:r>
            <a:r>
              <a:rPr lang="en-US">
                <a:latin typeface="Arial"/>
                <a:ea typeface="Arial"/>
                <a:cs typeface="Arial"/>
                <a:sym typeface="Arial"/>
              </a:rPr>
              <a:t>?</a:t>
            </a:r>
            <a:endParaRPr/>
          </a:p>
          <a:p>
            <a:pPr indent="-273050" lvl="0" marL="273050" rtl="0" algn="l">
              <a:spcBef>
                <a:spcPts val="520"/>
              </a:spcBef>
              <a:spcAft>
                <a:spcPts val="0"/>
              </a:spcAft>
              <a:buSzPts val="2470"/>
              <a:buChar char="⚫"/>
            </a:pPr>
            <a:r>
              <a:rPr lang="en-US">
                <a:latin typeface="Arial"/>
                <a:ea typeface="Arial"/>
                <a:cs typeface="Arial"/>
                <a:sym typeface="Arial"/>
              </a:rPr>
              <a:t>Announcements</a:t>
            </a:r>
            <a:endParaRPr/>
          </a:p>
          <a:p>
            <a:pPr indent="-273050" lvl="0" marL="273050" rtl="0" algn="l">
              <a:spcBef>
                <a:spcPts val="520"/>
              </a:spcBef>
              <a:spcAft>
                <a:spcPts val="0"/>
              </a:spcAft>
              <a:buSzPts val="2470"/>
              <a:buChar char="⚫"/>
            </a:pPr>
            <a:r>
              <a:rPr lang="en-US">
                <a:latin typeface="Arial"/>
                <a:ea typeface="Arial"/>
                <a:cs typeface="Arial"/>
                <a:sym typeface="Arial"/>
              </a:rPr>
              <a:t>Thank you! – e.g. hospitality, Meet Director, others</a:t>
            </a:r>
            <a:endParaRPr/>
          </a:p>
          <a:p>
            <a:pPr indent="-116204" lvl="0" marL="273050" rtl="0" algn="l">
              <a:spcBef>
                <a:spcPts val="520"/>
              </a:spcBef>
              <a:spcAft>
                <a:spcPts val="0"/>
              </a:spcAft>
              <a:buSzPts val="2470"/>
              <a:buNone/>
            </a:pPr>
            <a:r>
              <a:t/>
            </a:r>
            <a:endParaRPr/>
          </a:p>
          <a:p>
            <a:pPr indent="-116204" lvl="0" marL="273050" rtl="0" algn="l">
              <a:spcBef>
                <a:spcPts val="520"/>
              </a:spcBef>
              <a:spcAft>
                <a:spcPts val="0"/>
              </a:spcAft>
              <a:buSzPts val="2470"/>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6"/>
          <p:cNvSpPr txBox="1"/>
          <p:nvPr>
            <p:ph type="title"/>
          </p:nvPr>
        </p:nvSpPr>
        <p:spPr>
          <a:xfrm>
            <a:off x="457200" y="704850"/>
            <a:ext cx="8229600" cy="7429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t>The Coaches Meeting</a:t>
            </a:r>
            <a:endParaRPr/>
          </a:p>
        </p:txBody>
      </p:sp>
      <p:sp>
        <p:nvSpPr>
          <p:cNvPr id="284" name="Google Shape;284;p26"/>
          <p:cNvSpPr txBox="1"/>
          <p:nvPr>
            <p:ph idx="1" type="body"/>
          </p:nvPr>
        </p:nvSpPr>
        <p:spPr>
          <a:xfrm>
            <a:off x="457200" y="1676401"/>
            <a:ext cx="8229600" cy="4648200"/>
          </a:xfrm>
          <a:prstGeom prst="rect">
            <a:avLst/>
          </a:prstGeom>
          <a:noFill/>
          <a:ln>
            <a:noFill/>
          </a:ln>
        </p:spPr>
        <p:txBody>
          <a:bodyPr anchorCtr="0" anchor="t" bIns="45700" lIns="91425" spcFirstLastPara="1" rIns="91425" wrap="square" tIns="45700">
            <a:noAutofit/>
          </a:bodyPr>
          <a:lstStyle/>
          <a:p>
            <a:pPr indent="-273050" lvl="0" marL="273050" rtl="0" algn="l">
              <a:lnSpc>
                <a:spcPct val="90000"/>
              </a:lnSpc>
              <a:spcBef>
                <a:spcPts val="0"/>
              </a:spcBef>
              <a:spcAft>
                <a:spcPts val="0"/>
              </a:spcAft>
              <a:buSzPts val="2280"/>
              <a:buChar char="⚫"/>
            </a:pPr>
            <a:r>
              <a:rPr lang="en-US" sz="2400">
                <a:latin typeface="Arial"/>
                <a:ea typeface="Arial"/>
                <a:cs typeface="Arial"/>
                <a:sym typeface="Arial"/>
              </a:rPr>
              <a:t>Start of EVERY meet, typically 10 minutes</a:t>
            </a:r>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Cover highlights, what is different at the meet or venue</a:t>
            </a:r>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MAAPP requirements</a:t>
            </a:r>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Your approach to the meet, e.g. missed swims</a:t>
            </a:r>
            <a:endParaRPr/>
          </a:p>
          <a:p>
            <a:pPr indent="-316865" lvl="0" marL="273050" rtl="0" algn="l">
              <a:lnSpc>
                <a:spcPct val="90000"/>
              </a:lnSpc>
              <a:spcBef>
                <a:spcPts val="480"/>
              </a:spcBef>
              <a:spcAft>
                <a:spcPts val="0"/>
              </a:spcAft>
              <a:buClr>
                <a:schemeClr val="accent3"/>
              </a:buClr>
              <a:buSzPts val="2400"/>
              <a:buFont typeface="Arial"/>
              <a:buChar char="⚫"/>
            </a:pPr>
            <a:r>
              <a:rPr lang="en-US" sz="2400">
                <a:latin typeface="Arial"/>
                <a:ea typeface="Arial"/>
                <a:cs typeface="Arial"/>
                <a:sym typeface="Arial"/>
              </a:rPr>
              <a:t>Protected/unprotect swims</a:t>
            </a:r>
            <a:endParaRPr sz="2400">
              <a:latin typeface="Arial"/>
              <a:ea typeface="Arial"/>
              <a:cs typeface="Arial"/>
              <a:sym typeface="Arial"/>
            </a:endParaRPr>
          </a:p>
          <a:p>
            <a:pPr indent="-316865" lvl="0" marL="273050" rtl="0" algn="l">
              <a:lnSpc>
                <a:spcPct val="90000"/>
              </a:lnSpc>
              <a:spcBef>
                <a:spcPts val="480"/>
              </a:spcBef>
              <a:spcAft>
                <a:spcPts val="0"/>
              </a:spcAft>
              <a:buClr>
                <a:schemeClr val="accent3"/>
              </a:buClr>
              <a:buSzPts val="2400"/>
              <a:buFont typeface="Arial"/>
              <a:buChar char="⚫"/>
            </a:pPr>
            <a:r>
              <a:rPr lang="en-US" sz="2400">
                <a:latin typeface="Arial"/>
                <a:ea typeface="Arial"/>
                <a:cs typeface="Arial"/>
                <a:sym typeface="Arial"/>
              </a:rPr>
              <a:t>Tape</a:t>
            </a:r>
            <a:endParaRPr sz="2400">
              <a:latin typeface="Arial"/>
              <a:ea typeface="Arial"/>
              <a:cs typeface="Arial"/>
              <a:sym typeface="Arial"/>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Probable contingencies for likely issues, e.g. weather</a:t>
            </a:r>
            <a:endParaRPr sz="2400">
              <a:latin typeface="Arial"/>
              <a:ea typeface="Arial"/>
              <a:cs typeface="Arial"/>
              <a:sym typeface="Arial"/>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Meet deadlines/timelines</a:t>
            </a:r>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Scratch/deck seeding/etc. processes</a:t>
            </a:r>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Disability accommodations?</a:t>
            </a:r>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Necessary changes from Meet Info? Need approval.</a:t>
            </a:r>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Warm up/warm down procedures</a:t>
            </a:r>
            <a:endParaRPr sz="2400">
              <a:latin typeface="Arial"/>
              <a:ea typeface="Arial"/>
              <a:cs typeface="Arial"/>
              <a:sym typeface="Arial"/>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Anything else that should be flagged or addressed</a:t>
            </a:r>
            <a:endParaRPr/>
          </a:p>
          <a:p>
            <a:pPr indent="-128270" lvl="0" marL="273050" rtl="0" algn="l">
              <a:lnSpc>
                <a:spcPct val="90000"/>
              </a:lnSpc>
              <a:spcBef>
                <a:spcPts val="480"/>
              </a:spcBef>
              <a:spcAft>
                <a:spcPts val="0"/>
              </a:spcAft>
              <a:buSzPts val="2280"/>
              <a:buNone/>
            </a:pPr>
            <a:r>
              <a:t/>
            </a:r>
            <a:endParaRPr sz="2400">
              <a:latin typeface="Arial"/>
              <a:ea typeface="Arial"/>
              <a:cs typeface="Arial"/>
              <a:sym typeface="Arial"/>
            </a:endParaRPr>
          </a:p>
          <a:p>
            <a:pPr indent="-128270" lvl="0" marL="273050" rtl="0" algn="l">
              <a:lnSpc>
                <a:spcPct val="90000"/>
              </a:lnSpc>
              <a:spcBef>
                <a:spcPts val="480"/>
              </a:spcBef>
              <a:spcAft>
                <a:spcPts val="0"/>
              </a:spcAft>
              <a:buSzPts val="2280"/>
              <a:buNone/>
            </a:pPr>
            <a:r>
              <a:t/>
            </a:r>
            <a:endParaRPr sz="2400">
              <a:latin typeface="Arial"/>
              <a:ea typeface="Arial"/>
              <a:cs typeface="Arial"/>
              <a:sym typeface="Arial"/>
            </a:endParaRPr>
          </a:p>
          <a:p>
            <a:pPr indent="-128270" lvl="0" marL="273050" rtl="0" algn="l">
              <a:lnSpc>
                <a:spcPct val="90000"/>
              </a:lnSpc>
              <a:spcBef>
                <a:spcPts val="480"/>
              </a:spcBef>
              <a:spcAft>
                <a:spcPts val="0"/>
              </a:spcAft>
              <a:buSzPts val="2280"/>
              <a:buNone/>
            </a:pPr>
            <a:r>
              <a:t/>
            </a:r>
            <a:endParaRPr sz="2400">
              <a:latin typeface="Arial"/>
              <a:ea typeface="Arial"/>
              <a:cs typeface="Arial"/>
              <a:sym typeface="Arial"/>
            </a:endParaRPr>
          </a:p>
          <a:p>
            <a:pPr indent="-128270" lvl="0" marL="273050" rtl="0" algn="l">
              <a:lnSpc>
                <a:spcPct val="90000"/>
              </a:lnSpc>
              <a:spcBef>
                <a:spcPts val="480"/>
              </a:spcBef>
              <a:spcAft>
                <a:spcPts val="0"/>
              </a:spcAft>
              <a:buSzPts val="2280"/>
              <a:buNone/>
            </a:pPr>
            <a:r>
              <a:t/>
            </a:r>
            <a:endParaRPr sz="2400">
              <a:latin typeface="Arial"/>
              <a:ea typeface="Arial"/>
              <a:cs typeface="Arial"/>
              <a:sym typeface="Arial"/>
            </a:endParaRPr>
          </a:p>
          <a:p>
            <a:pPr indent="-273050" lvl="0" marL="273050" rtl="0" algn="l">
              <a:lnSpc>
                <a:spcPct val="90000"/>
              </a:lnSpc>
              <a:spcBef>
                <a:spcPts val="480"/>
              </a:spcBef>
              <a:spcAft>
                <a:spcPts val="0"/>
              </a:spcAft>
              <a:buSzPts val="2280"/>
              <a:buChar char="⚫"/>
            </a:pPr>
            <a:r>
              <a:rPr lang="en-US" sz="2400">
                <a:latin typeface="Arial"/>
                <a:ea typeface="Arial"/>
                <a:cs typeface="Arial"/>
                <a:sym typeface="Arial"/>
              </a:rPr>
              <a:t>Referee Notebook</a:t>
            </a:r>
            <a:endParaRPr/>
          </a:p>
          <a:p>
            <a:pPr indent="-246062" lvl="1" marL="639763" rtl="0" algn="l">
              <a:lnSpc>
                <a:spcPct val="90000"/>
              </a:lnSpc>
              <a:spcBef>
                <a:spcPts val="400"/>
              </a:spcBef>
              <a:spcAft>
                <a:spcPts val="0"/>
              </a:spcAft>
              <a:buSzPts val="1700"/>
              <a:buChar char="⚫"/>
            </a:pPr>
            <a:r>
              <a:rPr lang="en-US" sz="2000">
                <a:latin typeface="Arial"/>
                <a:ea typeface="Arial"/>
                <a:cs typeface="Arial"/>
                <a:sym typeface="Arial"/>
              </a:rPr>
              <a:t>Review Rules and Policies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27"/>
          <p:cNvSpPr txBox="1"/>
          <p:nvPr>
            <p:ph type="title"/>
          </p:nvPr>
        </p:nvSpPr>
        <p:spPr>
          <a:xfrm>
            <a:off x="685800" y="685800"/>
            <a:ext cx="7848600" cy="1066800"/>
          </a:xfrm>
          <a:prstGeom prst="rect">
            <a:avLst/>
          </a:prstGeom>
          <a:noFill/>
          <a:ln>
            <a:noFill/>
          </a:ln>
        </p:spPr>
        <p:txBody>
          <a:bodyPr anchorCtr="0" anchor="b" bIns="0" lIns="0" spcFirstLastPara="1" rIns="0" wrap="square" tIns="45700">
            <a:normAutofit fontScale="90000"/>
          </a:bodyPr>
          <a:lstStyle/>
          <a:p>
            <a:pPr indent="0" lvl="0" marL="0" rtl="0" algn="ctr">
              <a:spcBef>
                <a:spcPts val="0"/>
              </a:spcBef>
              <a:spcAft>
                <a:spcPts val="0"/>
              </a:spcAft>
              <a:buNone/>
            </a:pPr>
            <a:r>
              <a:rPr b="1" lang="en-US">
                <a:latin typeface="Arial"/>
                <a:ea typeface="Arial"/>
                <a:cs typeface="Arial"/>
                <a:sym typeface="Arial"/>
              </a:rPr>
              <a:t>During the Meet</a:t>
            </a:r>
            <a:br>
              <a:rPr b="1" lang="en-US">
                <a:latin typeface="Arial"/>
                <a:ea typeface="Arial"/>
                <a:cs typeface="Arial"/>
                <a:sym typeface="Arial"/>
              </a:rPr>
            </a:br>
            <a:endParaRPr b="1" sz="3600">
              <a:latin typeface="Arial"/>
              <a:ea typeface="Arial"/>
              <a:cs typeface="Arial"/>
              <a:sym typeface="Arial"/>
            </a:endParaRPr>
          </a:p>
        </p:txBody>
      </p:sp>
      <p:sp>
        <p:nvSpPr>
          <p:cNvPr id="290" name="Google Shape;290;p27"/>
          <p:cNvSpPr txBox="1"/>
          <p:nvPr>
            <p:ph idx="1" type="body"/>
          </p:nvPr>
        </p:nvSpPr>
        <p:spPr>
          <a:xfrm>
            <a:off x="685800" y="1752600"/>
            <a:ext cx="7772400" cy="4114800"/>
          </a:xfrm>
          <a:prstGeom prst="rect">
            <a:avLst/>
          </a:prstGeom>
          <a:noFill/>
          <a:ln>
            <a:noFill/>
          </a:ln>
        </p:spPr>
        <p:txBody>
          <a:bodyPr anchorCtr="0" anchor="t" bIns="45700" lIns="91425" spcFirstLastPara="1" rIns="91425" wrap="square" tIns="45700">
            <a:noAutofit/>
          </a:bodyPr>
          <a:lstStyle/>
          <a:p>
            <a:pPr indent="-273050" lvl="0" marL="273050" rtl="0" algn="l">
              <a:lnSpc>
                <a:spcPct val="80000"/>
              </a:lnSpc>
              <a:spcBef>
                <a:spcPts val="0"/>
              </a:spcBef>
              <a:spcAft>
                <a:spcPts val="0"/>
              </a:spcAft>
              <a:buSzPts val="2280"/>
              <a:buChar char="⚫"/>
            </a:pPr>
            <a:r>
              <a:rPr lang="en-US" sz="2400">
                <a:latin typeface="Arial"/>
                <a:ea typeface="Arial"/>
                <a:cs typeface="Arial"/>
                <a:sym typeface="Arial"/>
              </a:rPr>
              <a:t>Supervise</a:t>
            </a:r>
            <a:r>
              <a:rPr lang="en-US" sz="2800">
                <a:latin typeface="Arial"/>
                <a:ea typeface="Arial"/>
                <a:cs typeface="Arial"/>
                <a:sym typeface="Arial"/>
              </a:rPr>
              <a:t> </a:t>
            </a:r>
            <a:r>
              <a:rPr lang="en-US" sz="2400">
                <a:latin typeface="Arial"/>
                <a:ea typeface="Arial"/>
                <a:cs typeface="Arial"/>
                <a:sym typeface="Arial"/>
              </a:rPr>
              <a:t>Warm-Ups</a:t>
            </a:r>
            <a:endParaRPr/>
          </a:p>
          <a:p>
            <a:pPr indent="-246062" lvl="1" marL="639763" rtl="0" algn="l">
              <a:lnSpc>
                <a:spcPct val="80000"/>
              </a:lnSpc>
              <a:spcBef>
                <a:spcPts val="400"/>
              </a:spcBef>
              <a:spcAft>
                <a:spcPts val="0"/>
              </a:spcAft>
              <a:buSzPts val="1700"/>
              <a:buChar char="⚫"/>
            </a:pPr>
            <a:r>
              <a:rPr lang="en-US" sz="2000">
                <a:latin typeface="Arial"/>
                <a:ea typeface="Arial"/>
                <a:cs typeface="Arial"/>
                <a:sym typeface="Arial"/>
              </a:rPr>
              <a:t>USA Swimming/OSI Swimming Policy</a:t>
            </a:r>
            <a:endParaRPr/>
          </a:p>
          <a:p>
            <a:pPr indent="-246062" lvl="1" marL="639763" rtl="0" algn="l">
              <a:lnSpc>
                <a:spcPct val="80000"/>
              </a:lnSpc>
              <a:spcBef>
                <a:spcPts val="400"/>
              </a:spcBef>
              <a:spcAft>
                <a:spcPts val="0"/>
              </a:spcAft>
              <a:buSzPts val="1700"/>
              <a:buChar char="⚫"/>
            </a:pPr>
            <a:r>
              <a:rPr lang="en-US" sz="2000">
                <a:latin typeface="Arial"/>
                <a:ea typeface="Arial"/>
                <a:cs typeface="Arial"/>
                <a:sym typeface="Arial"/>
              </a:rPr>
              <a:t>No marshals or invigilators = no swimming!</a:t>
            </a:r>
            <a:endParaRPr/>
          </a:p>
          <a:p>
            <a:pPr indent="-273050" lvl="0" marL="273050" rtl="0" algn="l">
              <a:lnSpc>
                <a:spcPct val="80000"/>
              </a:lnSpc>
              <a:spcBef>
                <a:spcPts val="480"/>
              </a:spcBef>
              <a:spcAft>
                <a:spcPts val="0"/>
              </a:spcAft>
              <a:buSzPts val="2280"/>
              <a:buChar char="⚫"/>
            </a:pPr>
            <a:r>
              <a:rPr lang="en-US" sz="2400">
                <a:latin typeface="Arial"/>
                <a:ea typeface="Arial"/>
                <a:cs typeface="Arial"/>
                <a:sym typeface="Arial"/>
              </a:rPr>
              <a:t>Walk the Deck</a:t>
            </a:r>
            <a:endParaRPr/>
          </a:p>
          <a:p>
            <a:pPr indent="-246062" lvl="1" marL="639763" rtl="0" algn="l">
              <a:lnSpc>
                <a:spcPct val="80000"/>
              </a:lnSpc>
              <a:spcBef>
                <a:spcPts val="400"/>
              </a:spcBef>
              <a:spcAft>
                <a:spcPts val="0"/>
              </a:spcAft>
              <a:buSzPts val="1700"/>
              <a:buChar char="⚫"/>
            </a:pPr>
            <a:r>
              <a:rPr lang="en-US" sz="2000">
                <a:latin typeface="Arial"/>
                <a:ea typeface="Arial"/>
                <a:cs typeface="Arial"/>
                <a:sym typeface="Arial"/>
              </a:rPr>
              <a:t>Talk with Coaches, swimmers, and officials</a:t>
            </a:r>
            <a:endParaRPr/>
          </a:p>
          <a:p>
            <a:pPr indent="-246062" lvl="1" marL="639763" rtl="0" algn="l">
              <a:lnSpc>
                <a:spcPct val="80000"/>
              </a:lnSpc>
              <a:spcBef>
                <a:spcPts val="400"/>
              </a:spcBef>
              <a:spcAft>
                <a:spcPts val="0"/>
              </a:spcAft>
              <a:buSzPts val="1700"/>
              <a:buChar char="⚫"/>
            </a:pPr>
            <a:r>
              <a:rPr lang="en-US" sz="2000">
                <a:latin typeface="Arial"/>
                <a:ea typeface="Arial"/>
                <a:cs typeface="Arial"/>
                <a:sym typeface="Arial"/>
              </a:rPr>
              <a:t>Sense problems, build respect and ‘team’</a:t>
            </a:r>
            <a:endParaRPr sz="2000">
              <a:latin typeface="Arial"/>
              <a:ea typeface="Arial"/>
              <a:cs typeface="Arial"/>
              <a:sym typeface="Arial"/>
            </a:endParaRPr>
          </a:p>
          <a:p>
            <a:pPr indent="-273050" lvl="0" marL="273050" rtl="0" algn="l">
              <a:lnSpc>
                <a:spcPct val="80000"/>
              </a:lnSpc>
              <a:spcBef>
                <a:spcPts val="480"/>
              </a:spcBef>
              <a:spcAft>
                <a:spcPts val="0"/>
              </a:spcAft>
              <a:buSzPts val="2280"/>
              <a:buChar char="⚫"/>
            </a:pPr>
            <a:r>
              <a:rPr lang="en-US" sz="2400">
                <a:latin typeface="Arial"/>
                <a:ea typeface="Arial"/>
                <a:cs typeface="Arial"/>
                <a:sym typeface="Arial"/>
              </a:rPr>
              <a:t>Work with Admin Referee / Deck Referee</a:t>
            </a:r>
            <a:endParaRPr/>
          </a:p>
          <a:p>
            <a:pPr indent="-246062" lvl="1" marL="639763" rtl="0" algn="l">
              <a:lnSpc>
                <a:spcPct val="80000"/>
              </a:lnSpc>
              <a:spcBef>
                <a:spcPts val="400"/>
              </a:spcBef>
              <a:spcAft>
                <a:spcPts val="0"/>
              </a:spcAft>
              <a:buSzPts val="1700"/>
              <a:buChar char="⚫"/>
            </a:pPr>
            <a:r>
              <a:rPr lang="en-US" sz="2000">
                <a:latin typeface="Arial"/>
                <a:ea typeface="Arial"/>
                <a:cs typeface="Arial"/>
                <a:sym typeface="Arial"/>
              </a:rPr>
              <a:t>DELEGATE (authority, not responsibility), SUPPORT</a:t>
            </a:r>
            <a:endParaRPr/>
          </a:p>
          <a:p>
            <a:pPr indent="-273050" lvl="0" marL="273050" rtl="0" algn="l">
              <a:lnSpc>
                <a:spcPct val="80000"/>
              </a:lnSpc>
              <a:spcBef>
                <a:spcPts val="480"/>
              </a:spcBef>
              <a:spcAft>
                <a:spcPts val="0"/>
              </a:spcAft>
              <a:buSzPts val="2280"/>
              <a:buChar char="⚫"/>
            </a:pPr>
            <a:r>
              <a:rPr lang="en-US" sz="2400">
                <a:latin typeface="Arial"/>
                <a:ea typeface="Arial"/>
                <a:cs typeface="Arial"/>
                <a:sym typeface="Arial"/>
              </a:rPr>
              <a:t>Work with ‘Wet-Deck’ Officials</a:t>
            </a:r>
            <a:endParaRPr/>
          </a:p>
          <a:p>
            <a:pPr indent="-246062" lvl="1" marL="639763" rtl="0" algn="l">
              <a:lnSpc>
                <a:spcPct val="80000"/>
              </a:lnSpc>
              <a:spcBef>
                <a:spcPts val="400"/>
              </a:spcBef>
              <a:spcAft>
                <a:spcPts val="0"/>
              </a:spcAft>
              <a:buSzPts val="1700"/>
              <a:buChar char="⚫"/>
            </a:pPr>
            <a:r>
              <a:rPr lang="en-US" sz="2000">
                <a:latin typeface="Arial"/>
                <a:ea typeface="Arial"/>
                <a:cs typeface="Arial"/>
                <a:sym typeface="Arial"/>
              </a:rPr>
              <a:t>Monitor position, alertness, calls</a:t>
            </a:r>
            <a:endParaRPr/>
          </a:p>
          <a:p>
            <a:pPr indent="-273050" lvl="0" marL="273050" rtl="0" algn="l">
              <a:lnSpc>
                <a:spcPct val="80000"/>
              </a:lnSpc>
              <a:spcBef>
                <a:spcPts val="480"/>
              </a:spcBef>
              <a:spcAft>
                <a:spcPts val="0"/>
              </a:spcAft>
              <a:buSzPts val="2280"/>
              <a:buChar char="⚫"/>
            </a:pPr>
            <a:r>
              <a:rPr lang="en-US" sz="2400">
                <a:latin typeface="Arial"/>
                <a:ea typeface="Arial"/>
                <a:cs typeface="Arial"/>
                <a:sym typeface="Arial"/>
              </a:rPr>
              <a:t>Work with ‘Dry-Deck’ Officials</a:t>
            </a:r>
            <a:endParaRPr/>
          </a:p>
          <a:p>
            <a:pPr indent="-246062" lvl="1" marL="639763" rtl="0" algn="l">
              <a:lnSpc>
                <a:spcPct val="80000"/>
              </a:lnSpc>
              <a:spcBef>
                <a:spcPts val="400"/>
              </a:spcBef>
              <a:spcAft>
                <a:spcPts val="0"/>
              </a:spcAft>
              <a:buSzPts val="1700"/>
              <a:buChar char="⚫"/>
            </a:pPr>
            <a:r>
              <a:rPr lang="en-US" sz="2000">
                <a:latin typeface="Arial"/>
                <a:ea typeface="Arial"/>
                <a:cs typeface="Arial"/>
                <a:sym typeface="Arial"/>
              </a:rPr>
              <a:t>Monitor flow of data, decisions, timeliness of results</a:t>
            </a:r>
            <a:endParaRPr/>
          </a:p>
          <a:p>
            <a:pPr indent="-138112" lvl="1" marL="639763" rtl="0" algn="l">
              <a:lnSpc>
                <a:spcPct val="80000"/>
              </a:lnSpc>
              <a:spcBef>
                <a:spcPts val="400"/>
              </a:spcBef>
              <a:spcAft>
                <a:spcPts val="0"/>
              </a:spcAft>
              <a:buSzPts val="1700"/>
              <a:buNone/>
            </a:pPr>
            <a:r>
              <a:t/>
            </a:r>
            <a:endParaRPr sz="2000">
              <a:latin typeface="Arial"/>
              <a:ea typeface="Arial"/>
              <a:cs typeface="Arial"/>
              <a:sym typeface="Arial"/>
            </a:endParaRPr>
          </a:p>
          <a:p>
            <a:pPr indent="-104140" lvl="0" marL="273050" rtl="0" algn="l">
              <a:lnSpc>
                <a:spcPct val="80000"/>
              </a:lnSpc>
              <a:spcBef>
                <a:spcPts val="560"/>
              </a:spcBef>
              <a:spcAft>
                <a:spcPts val="0"/>
              </a:spcAft>
              <a:buSzPts val="2660"/>
              <a:buNone/>
            </a:pPr>
            <a:r>
              <a:t/>
            </a:r>
            <a:endParaRPr sz="2800">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8"/>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t>DQ SLIPS</a:t>
            </a:r>
            <a:endParaRPr/>
          </a:p>
        </p:txBody>
      </p:sp>
      <p:sp>
        <p:nvSpPr>
          <p:cNvPr id="296" name="Google Shape;296;p28"/>
          <p:cNvSpPr txBox="1"/>
          <p:nvPr>
            <p:ph idx="1" type="body"/>
          </p:nvPr>
        </p:nvSpPr>
        <p:spPr>
          <a:xfrm>
            <a:off x="457200" y="1935163"/>
            <a:ext cx="8229600" cy="438943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lang="en-US"/>
              <a:t>Name, Heat &amp; Lane should be checked at each step.</a:t>
            </a:r>
            <a:endParaRPr/>
          </a:p>
          <a:p>
            <a:pPr indent="-273050" lvl="0" marL="273050" rtl="0" algn="l">
              <a:spcBef>
                <a:spcPts val="520"/>
              </a:spcBef>
              <a:spcAft>
                <a:spcPts val="0"/>
              </a:spcAft>
              <a:buSzPts val="2470"/>
              <a:buChar char="⚫"/>
            </a:pPr>
            <a:r>
              <a:rPr lang="en-US"/>
              <a:t>Do not reject calls for incorrect slips.  This is a clerical issue…have slips rewritten.</a:t>
            </a:r>
            <a:endParaRPr/>
          </a:p>
          <a:p>
            <a:pPr indent="-273050" lvl="0" marL="273050" rtl="0" algn="l">
              <a:spcBef>
                <a:spcPts val="520"/>
              </a:spcBef>
              <a:spcAft>
                <a:spcPts val="0"/>
              </a:spcAft>
              <a:buSzPts val="2470"/>
              <a:buChar char="⚫"/>
            </a:pPr>
            <a:r>
              <a:rPr lang="en-US"/>
              <a:t>Steps of review:  CJ, then Deck Ref, then ET, then AO, and then Meet Ref.  Check, check and re-check!</a:t>
            </a:r>
            <a:endParaRPr/>
          </a:p>
          <a:p>
            <a:pPr indent="-246062" lvl="1" marL="639763" rtl="0" algn="l">
              <a:spcBef>
                <a:spcPts val="480"/>
              </a:spcBef>
              <a:spcAft>
                <a:spcPts val="0"/>
              </a:spcAft>
              <a:buSzPts val="2040"/>
              <a:buChar char="⚫"/>
            </a:pPr>
            <a:r>
              <a:rPr lang="en-US"/>
              <a:t>Don’t let DQ slips take on a life of their own.  The layers exist to protect the swimmers’ times.</a:t>
            </a:r>
            <a:endParaRPr/>
          </a:p>
          <a:p>
            <a:pPr indent="-116204" lvl="0" marL="273050" rtl="0" algn="l">
              <a:spcBef>
                <a:spcPts val="520"/>
              </a:spcBef>
              <a:spcAft>
                <a:spcPts val="0"/>
              </a:spcAft>
              <a:buSzPts val="247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ph type="title"/>
          </p:nvPr>
        </p:nvSpPr>
        <p:spPr>
          <a:xfrm>
            <a:off x="457200" y="704850"/>
            <a:ext cx="8229600" cy="7429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t>What does </a:t>
            </a:r>
            <a:r>
              <a:rPr b="1" i="1" lang="en-US"/>
              <a:t>that </a:t>
            </a:r>
            <a:r>
              <a:rPr b="1" lang="en-US"/>
              <a:t>mean?</a:t>
            </a:r>
            <a:endParaRPr/>
          </a:p>
        </p:txBody>
      </p:sp>
      <p:sp>
        <p:nvSpPr>
          <p:cNvPr id="130" name="Google Shape;130;p3"/>
          <p:cNvSpPr txBox="1"/>
          <p:nvPr>
            <p:ph idx="1" type="body"/>
          </p:nvPr>
        </p:nvSpPr>
        <p:spPr>
          <a:xfrm>
            <a:off x="457200" y="1935163"/>
            <a:ext cx="8229600" cy="4389437"/>
          </a:xfrm>
          <a:prstGeom prst="rect">
            <a:avLst/>
          </a:prstGeom>
          <a:noFill/>
          <a:ln>
            <a:noFill/>
          </a:ln>
        </p:spPr>
        <p:txBody>
          <a:bodyPr anchorCtr="0" anchor="t" bIns="45700" lIns="91425" spcFirstLastPara="1" rIns="91425" wrap="square" tIns="45700">
            <a:noAutofit/>
          </a:bodyPr>
          <a:lstStyle/>
          <a:p>
            <a:pPr indent="-246062" lvl="1" marL="639763" rtl="0" algn="l">
              <a:spcBef>
                <a:spcPts val="0"/>
              </a:spcBef>
              <a:spcAft>
                <a:spcPts val="0"/>
              </a:spcAft>
              <a:buClr>
                <a:srgbClr val="20C9F8"/>
              </a:buClr>
              <a:buSzPts val="2100"/>
              <a:buChar char="⚫"/>
            </a:pPr>
            <a:r>
              <a:rPr lang="en-US" sz="2800"/>
              <a:t>One set of rules applies to all swimmers, regardless of age or skill level.*	The rules determine what is or isn’t allowed.</a:t>
            </a:r>
            <a:endParaRPr/>
          </a:p>
          <a:p>
            <a:pPr indent="-246062" lvl="2" marL="914400" rtl="0" algn="l">
              <a:spcBef>
                <a:spcPts val="500"/>
              </a:spcBef>
              <a:spcAft>
                <a:spcPts val="0"/>
              </a:spcAft>
              <a:buClr>
                <a:srgbClr val="20C9F8"/>
              </a:buClr>
              <a:buSzPts val="1875"/>
              <a:buChar char="⚫"/>
            </a:pPr>
            <a:r>
              <a:rPr lang="en-US" sz="2500"/>
              <a:t>Ugly swims can be legal</a:t>
            </a:r>
            <a:endParaRPr/>
          </a:p>
          <a:p>
            <a:pPr indent="-246062" lvl="2" marL="914400" rtl="0" algn="l">
              <a:spcBef>
                <a:spcPts val="500"/>
              </a:spcBef>
              <a:spcAft>
                <a:spcPts val="0"/>
              </a:spcAft>
              <a:buClr>
                <a:srgbClr val="20C9F8"/>
              </a:buClr>
              <a:buSzPts val="1875"/>
              <a:buChar char="⚫"/>
            </a:pPr>
            <a:r>
              <a:rPr lang="en-US" sz="2500"/>
              <a:t>We </a:t>
            </a:r>
            <a:r>
              <a:rPr i="1" lang="en-US" sz="2500" u="sng"/>
              <a:t>observe</a:t>
            </a:r>
            <a:r>
              <a:rPr lang="en-US" sz="2500"/>
              <a:t> swims, we do not </a:t>
            </a:r>
            <a:r>
              <a:rPr i="1" lang="en-US" sz="2500" u="sng"/>
              <a:t>inspect</a:t>
            </a:r>
            <a:r>
              <a:rPr i="1" lang="en-US" sz="2500"/>
              <a:t>.</a:t>
            </a:r>
            <a:endParaRPr/>
          </a:p>
          <a:p>
            <a:pPr indent="-246062" lvl="2" marL="914400" rtl="0" algn="l">
              <a:spcBef>
                <a:spcPts val="480"/>
              </a:spcBef>
              <a:spcAft>
                <a:spcPts val="0"/>
              </a:spcAft>
              <a:buClr>
                <a:srgbClr val="20C9F8"/>
              </a:buClr>
              <a:buSzPts val="1800"/>
              <a:buChar char="⚫"/>
            </a:pPr>
            <a:r>
              <a:rPr i="1" lang="en-US" sz="2400"/>
              <a:t>Do not infer or extrapolate from observations.</a:t>
            </a:r>
            <a:endParaRPr/>
          </a:p>
          <a:p>
            <a:pPr indent="-246062" lvl="1" marL="639763" rtl="0" algn="l">
              <a:spcBef>
                <a:spcPts val="560"/>
              </a:spcBef>
              <a:spcAft>
                <a:spcPts val="0"/>
              </a:spcAft>
              <a:buClr>
                <a:srgbClr val="20C9F8"/>
              </a:buClr>
              <a:buSzPts val="2100"/>
              <a:buChar char="⚫"/>
            </a:pPr>
            <a:r>
              <a:rPr b="1" i="1" lang="en-US" sz="2800" u="sng"/>
              <a:t>Swimmers always get the benefit of the doubt</a:t>
            </a:r>
            <a:r>
              <a:rPr b="1" i="1" lang="en-US" sz="2800"/>
              <a:t>!</a:t>
            </a:r>
            <a:endParaRPr sz="2800"/>
          </a:p>
          <a:p>
            <a:pPr indent="0" lvl="1" marL="393700" rtl="0" algn="l">
              <a:spcBef>
                <a:spcPts val="400"/>
              </a:spcBef>
              <a:spcAft>
                <a:spcPts val="0"/>
              </a:spcAft>
              <a:buClr>
                <a:srgbClr val="20C9F8"/>
              </a:buClr>
              <a:buSzPts val="1500"/>
              <a:buNone/>
            </a:pPr>
            <a:r>
              <a:rPr lang="en-US" sz="2000"/>
              <a:t>* Swimmers with disabilities are accommodated.</a:t>
            </a:r>
            <a:endParaRPr/>
          </a:p>
          <a:p>
            <a:pPr indent="-116204" lvl="0" marL="273050" rtl="0" algn="l">
              <a:spcBef>
                <a:spcPts val="520"/>
              </a:spcBef>
              <a:spcAft>
                <a:spcPts val="0"/>
              </a:spcAft>
              <a:buSzPts val="247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9"/>
          <p:cNvSpPr txBox="1"/>
          <p:nvPr>
            <p:ph type="title"/>
          </p:nvPr>
        </p:nvSpPr>
        <p:spPr>
          <a:xfrm>
            <a:off x="685800" y="381000"/>
            <a:ext cx="7772400" cy="838200"/>
          </a:xfrm>
          <a:prstGeom prst="rect">
            <a:avLst/>
          </a:prstGeom>
          <a:noFill/>
          <a:ln>
            <a:noFill/>
          </a:ln>
        </p:spPr>
        <p:txBody>
          <a:bodyPr anchorCtr="0" anchor="b" bIns="0" lIns="0" spcFirstLastPara="1" rIns="0" wrap="square" tIns="45700">
            <a:normAutofit fontScale="90000"/>
          </a:bodyPr>
          <a:lstStyle/>
          <a:p>
            <a:pPr indent="0" lvl="0" marL="0" rtl="0" algn="ctr">
              <a:spcBef>
                <a:spcPts val="0"/>
              </a:spcBef>
              <a:spcAft>
                <a:spcPts val="0"/>
              </a:spcAft>
              <a:buNone/>
            </a:pPr>
            <a:br>
              <a:rPr b="1" lang="en-US">
                <a:latin typeface="Arial"/>
                <a:ea typeface="Arial"/>
                <a:cs typeface="Arial"/>
                <a:sym typeface="Arial"/>
              </a:rPr>
            </a:br>
            <a:r>
              <a:rPr b="1" lang="en-US">
                <a:latin typeface="Arial"/>
                <a:ea typeface="Arial"/>
                <a:cs typeface="Arial"/>
                <a:sym typeface="Arial"/>
              </a:rPr>
              <a:t>In-Meet Tips</a:t>
            </a:r>
            <a:endParaRPr b="1" sz="3600">
              <a:latin typeface="Arial"/>
              <a:ea typeface="Arial"/>
              <a:cs typeface="Arial"/>
              <a:sym typeface="Arial"/>
            </a:endParaRPr>
          </a:p>
        </p:txBody>
      </p:sp>
      <p:sp>
        <p:nvSpPr>
          <p:cNvPr id="302" name="Google Shape;302;p29"/>
          <p:cNvSpPr txBox="1"/>
          <p:nvPr>
            <p:ph idx="1" type="body"/>
          </p:nvPr>
        </p:nvSpPr>
        <p:spPr>
          <a:xfrm>
            <a:off x="685800" y="1676400"/>
            <a:ext cx="8001000" cy="4114800"/>
          </a:xfrm>
          <a:prstGeom prst="rect">
            <a:avLst/>
          </a:prstGeom>
          <a:noFill/>
          <a:ln>
            <a:noFill/>
          </a:ln>
        </p:spPr>
        <p:txBody>
          <a:bodyPr anchorCtr="0" anchor="t" bIns="45700" lIns="91425" spcFirstLastPara="1" rIns="91425" wrap="square" tIns="45700">
            <a:normAutofit fontScale="77500" lnSpcReduction="20000"/>
          </a:bodyPr>
          <a:lstStyle/>
          <a:p>
            <a:pPr indent="-274320" lvl="0" marL="274320" rtl="0" algn="l">
              <a:lnSpc>
                <a:spcPct val="90000"/>
              </a:lnSpc>
              <a:spcBef>
                <a:spcPts val="0"/>
              </a:spcBef>
              <a:spcAft>
                <a:spcPts val="0"/>
              </a:spcAft>
              <a:buClr>
                <a:schemeClr val="accent3"/>
              </a:buClr>
              <a:buSzPct val="95000"/>
              <a:buFont typeface="Noto Sans Symbols"/>
              <a:buChar char="⚫"/>
            </a:pPr>
            <a:r>
              <a:rPr lang="en-US">
                <a:latin typeface="Arial"/>
                <a:ea typeface="Arial"/>
                <a:cs typeface="Arial"/>
                <a:sym typeface="Arial"/>
              </a:rPr>
              <a:t>Work with Coaches, Swimmers, Parents</a:t>
            </a:r>
            <a:endParaRPr/>
          </a:p>
          <a:p>
            <a:pPr indent="-246888" lvl="1" marL="640080" rtl="0" algn="l">
              <a:lnSpc>
                <a:spcPct val="90000"/>
              </a:lnSpc>
              <a:spcBef>
                <a:spcPts val="403"/>
              </a:spcBef>
              <a:spcAft>
                <a:spcPts val="0"/>
              </a:spcAft>
              <a:buSzPct val="85000"/>
              <a:buFont typeface="Noto Sans Symbols"/>
              <a:buChar char="⚫"/>
            </a:pPr>
            <a:r>
              <a:rPr lang="en-US" sz="2600">
                <a:latin typeface="Arial"/>
                <a:ea typeface="Arial"/>
                <a:cs typeface="Arial"/>
                <a:sym typeface="Arial"/>
              </a:rPr>
              <a:t>Keep them informed</a:t>
            </a:r>
            <a:endParaRPr/>
          </a:p>
          <a:p>
            <a:pPr indent="-246888" lvl="1" marL="640080" rtl="0" algn="l">
              <a:lnSpc>
                <a:spcPct val="90000"/>
              </a:lnSpc>
              <a:spcBef>
                <a:spcPts val="403"/>
              </a:spcBef>
              <a:spcAft>
                <a:spcPts val="0"/>
              </a:spcAft>
              <a:buSzPct val="85000"/>
              <a:buFont typeface="Noto Sans Symbols"/>
              <a:buChar char="⚫"/>
            </a:pPr>
            <a:r>
              <a:rPr lang="en-US" sz="2600">
                <a:latin typeface="Arial"/>
                <a:ea typeface="Arial"/>
                <a:cs typeface="Arial"/>
                <a:sym typeface="Arial"/>
              </a:rPr>
              <a:t>LISTEN, answer questions, get additional information</a:t>
            </a:r>
            <a:endParaRPr/>
          </a:p>
          <a:p>
            <a:pPr indent="-246888" lvl="1" marL="640080" rtl="0" algn="l">
              <a:lnSpc>
                <a:spcPct val="90000"/>
              </a:lnSpc>
              <a:spcBef>
                <a:spcPts val="403"/>
              </a:spcBef>
              <a:spcAft>
                <a:spcPts val="0"/>
              </a:spcAft>
              <a:buSzPct val="85000"/>
              <a:buFont typeface="Noto Sans Symbols"/>
              <a:buChar char="⚫"/>
            </a:pPr>
            <a:r>
              <a:rPr lang="en-US" sz="2600">
                <a:latin typeface="Arial"/>
                <a:ea typeface="Arial"/>
                <a:cs typeface="Arial"/>
                <a:sym typeface="Arial"/>
              </a:rPr>
              <a:t>Take conflict off deck</a:t>
            </a:r>
            <a:endParaRPr/>
          </a:p>
          <a:p>
            <a:pPr indent="-274320" lvl="0" marL="274320" rtl="0" algn="l">
              <a:lnSpc>
                <a:spcPct val="90000"/>
              </a:lnSpc>
              <a:spcBef>
                <a:spcPts val="403"/>
              </a:spcBef>
              <a:spcAft>
                <a:spcPts val="0"/>
              </a:spcAft>
              <a:buClr>
                <a:schemeClr val="accent3"/>
              </a:buClr>
              <a:buSzPct val="95000"/>
              <a:buFont typeface="Noto Sans Symbols"/>
              <a:buChar char="⚫"/>
            </a:pPr>
            <a:r>
              <a:rPr lang="en-US">
                <a:latin typeface="Arial"/>
                <a:ea typeface="Arial"/>
                <a:cs typeface="Arial"/>
                <a:sym typeface="Arial"/>
              </a:rPr>
              <a:t>Work with Announcer</a:t>
            </a:r>
            <a:endParaRPr/>
          </a:p>
          <a:p>
            <a:pPr indent="-246888" lvl="1" marL="640080" rtl="0" algn="l">
              <a:lnSpc>
                <a:spcPct val="90000"/>
              </a:lnSpc>
              <a:spcBef>
                <a:spcPts val="403"/>
              </a:spcBef>
              <a:spcAft>
                <a:spcPts val="0"/>
              </a:spcAft>
              <a:buSzPct val="85000"/>
              <a:buFont typeface="Noto Sans Symbols"/>
              <a:buChar char="⚫"/>
            </a:pPr>
            <a:r>
              <a:rPr lang="en-US" sz="2600">
                <a:latin typeface="Arial"/>
                <a:ea typeface="Arial"/>
                <a:cs typeface="Arial"/>
                <a:sym typeface="Arial"/>
              </a:rPr>
              <a:t>Discuss responsibilities and expectations, coordinate announcements</a:t>
            </a:r>
            <a:endParaRPr/>
          </a:p>
          <a:p>
            <a:pPr indent="-274320" lvl="0" marL="274320" rtl="0" algn="l">
              <a:lnSpc>
                <a:spcPct val="90000"/>
              </a:lnSpc>
              <a:spcBef>
                <a:spcPts val="403"/>
              </a:spcBef>
              <a:spcAft>
                <a:spcPts val="0"/>
              </a:spcAft>
              <a:buClr>
                <a:schemeClr val="accent3"/>
              </a:buClr>
              <a:buSzPct val="95000"/>
              <a:buFont typeface="Noto Sans Symbols"/>
              <a:buChar char="⚫"/>
            </a:pPr>
            <a:r>
              <a:rPr lang="en-US">
                <a:latin typeface="Arial"/>
                <a:ea typeface="Arial"/>
                <a:cs typeface="Arial"/>
                <a:sym typeface="Arial"/>
              </a:rPr>
              <a:t>Work with Chief Timer</a:t>
            </a:r>
            <a:endParaRPr/>
          </a:p>
          <a:p>
            <a:pPr indent="-257667" lvl="1" marL="639762" rtl="0" algn="l">
              <a:lnSpc>
                <a:spcPct val="90000"/>
              </a:lnSpc>
              <a:spcBef>
                <a:spcPts val="403"/>
              </a:spcBef>
              <a:spcAft>
                <a:spcPts val="0"/>
              </a:spcAft>
              <a:buSzPct val="85000"/>
              <a:buFont typeface="Noto Sans Symbols"/>
              <a:buChar char="⚫"/>
            </a:pPr>
            <a:r>
              <a:rPr lang="en-US" sz="2600">
                <a:latin typeface="Arial"/>
                <a:ea typeface="Arial"/>
                <a:cs typeface="Arial"/>
                <a:sym typeface="Arial"/>
              </a:rPr>
              <a:t>Starter role: Timer briefing (MAAPP), esp. early in season</a:t>
            </a:r>
            <a:endParaRPr/>
          </a:p>
          <a:p>
            <a:pPr indent="-274320" lvl="0" marL="274320" rtl="0" algn="l">
              <a:lnSpc>
                <a:spcPct val="90000"/>
              </a:lnSpc>
              <a:spcBef>
                <a:spcPts val="403"/>
              </a:spcBef>
              <a:spcAft>
                <a:spcPts val="0"/>
              </a:spcAft>
              <a:buClr>
                <a:schemeClr val="accent3"/>
              </a:buClr>
              <a:buSzPct val="95000"/>
              <a:buFont typeface="Noto Sans Symbols"/>
              <a:buChar char="⚫"/>
            </a:pPr>
            <a:r>
              <a:rPr lang="en-US">
                <a:latin typeface="Arial"/>
                <a:ea typeface="Arial"/>
                <a:cs typeface="Arial"/>
                <a:sym typeface="Arial"/>
              </a:rPr>
              <a:t>Work with the Meet Director</a:t>
            </a:r>
            <a:endParaRPr/>
          </a:p>
          <a:p>
            <a:pPr indent="-246888" lvl="1" marL="640080" rtl="0" algn="l">
              <a:lnSpc>
                <a:spcPct val="90000"/>
              </a:lnSpc>
              <a:spcBef>
                <a:spcPts val="403"/>
              </a:spcBef>
              <a:spcAft>
                <a:spcPts val="0"/>
              </a:spcAft>
              <a:buSzPct val="85000"/>
              <a:buFont typeface="Noto Sans Symbols"/>
              <a:buChar char="⚫"/>
            </a:pPr>
            <a:r>
              <a:rPr lang="en-US" sz="2600">
                <a:latin typeface="Arial"/>
                <a:ea typeface="Arial"/>
                <a:cs typeface="Arial"/>
                <a:sym typeface="Arial"/>
              </a:rPr>
              <a:t>Control the venue</a:t>
            </a:r>
            <a:endParaRPr/>
          </a:p>
          <a:p>
            <a:pPr indent="-246888" lvl="1" marL="640080" rtl="0" algn="l">
              <a:lnSpc>
                <a:spcPct val="90000"/>
              </a:lnSpc>
              <a:spcBef>
                <a:spcPts val="403"/>
              </a:spcBef>
              <a:spcAft>
                <a:spcPts val="0"/>
              </a:spcAft>
              <a:buSzPct val="85000"/>
              <a:buFont typeface="Noto Sans Symbols"/>
              <a:buChar char="⚫"/>
            </a:pPr>
            <a:r>
              <a:rPr lang="en-US" sz="2600">
                <a:latin typeface="Arial"/>
                <a:ea typeface="Arial"/>
                <a:cs typeface="Arial"/>
                <a:sym typeface="Arial"/>
              </a:rPr>
              <a:t>Solve problems</a:t>
            </a:r>
            <a:endParaRPr/>
          </a:p>
          <a:p>
            <a:pPr indent="-274320" lvl="0" marL="274320" rtl="0" algn="l">
              <a:lnSpc>
                <a:spcPct val="90000"/>
              </a:lnSpc>
              <a:spcBef>
                <a:spcPts val="403"/>
              </a:spcBef>
              <a:spcAft>
                <a:spcPts val="0"/>
              </a:spcAft>
              <a:buClr>
                <a:schemeClr val="accent3"/>
              </a:buClr>
              <a:buSzPct val="95000"/>
              <a:buFont typeface="Noto Sans Symbols"/>
              <a:buChar char="⚫"/>
            </a:pPr>
            <a:r>
              <a:rPr lang="en-US">
                <a:latin typeface="Arial"/>
                <a:ea typeface="Arial"/>
                <a:cs typeface="Arial"/>
                <a:sym typeface="Arial"/>
              </a:rPr>
              <a:t>Decide Protests</a:t>
            </a:r>
            <a:endParaRPr/>
          </a:p>
          <a:p>
            <a:pPr indent="-246888" lvl="1" marL="640080" rtl="0" algn="l">
              <a:lnSpc>
                <a:spcPct val="90000"/>
              </a:lnSpc>
              <a:spcBef>
                <a:spcPts val="403"/>
              </a:spcBef>
              <a:spcAft>
                <a:spcPts val="0"/>
              </a:spcAft>
              <a:buSzPct val="85000"/>
              <a:buFont typeface="Noto Sans Symbols"/>
              <a:buChar char="⚫"/>
            </a:pPr>
            <a:r>
              <a:rPr lang="en-US" sz="2600">
                <a:latin typeface="Arial"/>
                <a:ea typeface="Arial"/>
                <a:cs typeface="Arial"/>
                <a:sym typeface="Arial"/>
              </a:rPr>
              <a:t>Conduct Meet Juries. (Appoint at beginning of meet.)</a:t>
            </a:r>
            <a:endParaRPr/>
          </a:p>
          <a:p>
            <a:pPr indent="-163226" lvl="1" marL="640080" rtl="0" algn="l">
              <a:lnSpc>
                <a:spcPct val="90000"/>
              </a:lnSpc>
              <a:spcBef>
                <a:spcPts val="310"/>
              </a:spcBef>
              <a:spcAft>
                <a:spcPts val="0"/>
              </a:spcAft>
              <a:buSzPct val="85000"/>
              <a:buFont typeface="Noto Sans Symbols"/>
              <a:buNone/>
            </a:pPr>
            <a:r>
              <a:t/>
            </a:r>
            <a:endParaRPr sz="2000">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0"/>
          <p:cNvSpPr txBox="1"/>
          <p:nvPr>
            <p:ph type="title"/>
          </p:nvPr>
        </p:nvSpPr>
        <p:spPr>
          <a:xfrm>
            <a:off x="685800" y="381000"/>
            <a:ext cx="77724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None/>
            </a:pPr>
            <a:r>
              <a:rPr b="1" lang="en-US" sz="3600">
                <a:latin typeface="Arial"/>
                <a:ea typeface="Arial"/>
                <a:cs typeface="Arial"/>
                <a:sym typeface="Arial"/>
              </a:rPr>
              <a:t>In-Meet Tips</a:t>
            </a:r>
            <a:endParaRPr/>
          </a:p>
        </p:txBody>
      </p:sp>
      <p:sp>
        <p:nvSpPr>
          <p:cNvPr id="308" name="Google Shape;308;p30"/>
          <p:cNvSpPr txBox="1"/>
          <p:nvPr>
            <p:ph idx="1" type="body"/>
          </p:nvPr>
        </p:nvSpPr>
        <p:spPr>
          <a:xfrm>
            <a:off x="457200" y="1676400"/>
            <a:ext cx="8382000" cy="438943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lang="en-US">
                <a:latin typeface="Arial"/>
                <a:ea typeface="Arial"/>
                <a:cs typeface="Arial"/>
                <a:sym typeface="Arial"/>
              </a:rPr>
              <a:t>Be careful of setting precedents with early decisions</a:t>
            </a:r>
            <a:endParaRPr/>
          </a:p>
          <a:p>
            <a:pPr indent="-246062" lvl="1" marL="639763" rtl="0" algn="l">
              <a:spcBef>
                <a:spcPts val="480"/>
              </a:spcBef>
              <a:spcAft>
                <a:spcPts val="0"/>
              </a:spcAft>
              <a:buSzPts val="2040"/>
              <a:buChar char="⚫"/>
            </a:pPr>
            <a:r>
              <a:rPr lang="en-US">
                <a:latin typeface="Arial"/>
                <a:ea typeface="Arial"/>
                <a:cs typeface="Arial"/>
                <a:sym typeface="Arial"/>
              </a:rPr>
              <a:t>Rather than answer immediately respond with “I’ll get back to you.”  Give yourself time to think through implications.</a:t>
            </a:r>
            <a:endParaRPr/>
          </a:p>
          <a:p>
            <a:pPr indent="-246062" lvl="1" marL="639763" rtl="0" algn="l">
              <a:spcBef>
                <a:spcPts val="480"/>
              </a:spcBef>
              <a:spcAft>
                <a:spcPts val="0"/>
              </a:spcAft>
              <a:buSzPts val="2040"/>
              <a:buChar char="⚫"/>
            </a:pPr>
            <a:r>
              <a:rPr lang="en-US">
                <a:latin typeface="Arial"/>
                <a:ea typeface="Arial"/>
                <a:cs typeface="Arial"/>
                <a:sym typeface="Arial"/>
              </a:rPr>
              <a:t>Communicate decisions to DRs and CJs.</a:t>
            </a:r>
            <a:endParaRPr/>
          </a:p>
          <a:p>
            <a:pPr indent="-273050" lvl="0" marL="273050" rtl="0" algn="l">
              <a:spcBef>
                <a:spcPts val="520"/>
              </a:spcBef>
              <a:spcAft>
                <a:spcPts val="0"/>
              </a:spcAft>
              <a:buSzPts val="2470"/>
              <a:buChar char="⚫"/>
            </a:pPr>
            <a:r>
              <a:rPr lang="en-US">
                <a:latin typeface="Arial"/>
                <a:ea typeface="Arial"/>
                <a:cs typeface="Arial"/>
                <a:sym typeface="Arial"/>
              </a:rPr>
              <a:t>Don’t be afraid to ask questions or correct mistakes</a:t>
            </a:r>
            <a:endParaRPr/>
          </a:p>
          <a:p>
            <a:pPr indent="-273050" lvl="0" marL="273050" rtl="0" algn="l">
              <a:spcBef>
                <a:spcPts val="520"/>
              </a:spcBef>
              <a:spcAft>
                <a:spcPts val="0"/>
              </a:spcAft>
              <a:buSzPts val="2470"/>
              <a:buChar char="⚫"/>
            </a:pPr>
            <a:r>
              <a:rPr lang="en-US">
                <a:latin typeface="Arial"/>
                <a:ea typeface="Arial"/>
                <a:cs typeface="Arial"/>
                <a:sym typeface="Arial"/>
              </a:rPr>
              <a:t>May keep a DQ log.  A good tool to see how the S&amp;T team is performing; reveals over- and under-officiating.</a:t>
            </a:r>
            <a:endParaRPr/>
          </a:p>
          <a:p>
            <a:pPr indent="-273050" lvl="0" marL="273050" rtl="0" algn="l">
              <a:spcBef>
                <a:spcPts val="520"/>
              </a:spcBef>
              <a:spcAft>
                <a:spcPts val="0"/>
              </a:spcAft>
              <a:buSzPts val="2470"/>
              <a:buChar char="⚫"/>
            </a:pPr>
            <a:r>
              <a:rPr lang="en-US">
                <a:latin typeface="Arial"/>
                <a:ea typeface="Arial"/>
                <a:cs typeface="Arial"/>
                <a:sym typeface="Arial"/>
              </a:rPr>
              <a:t>Teach, provide feedback.</a:t>
            </a:r>
            <a:endParaRPr/>
          </a:p>
          <a:p>
            <a:pPr indent="-116204" lvl="0" marL="273050" rtl="0" algn="l">
              <a:spcBef>
                <a:spcPts val="520"/>
              </a:spcBef>
              <a:spcAft>
                <a:spcPts val="0"/>
              </a:spcAft>
              <a:buSzPts val="2470"/>
              <a:buNone/>
            </a:pPr>
            <a:r>
              <a:t/>
            </a:r>
            <a:endParaRPr>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1"/>
          <p:cNvSpPr txBox="1"/>
          <p:nvPr>
            <p:ph type="title"/>
          </p:nvPr>
        </p:nvSpPr>
        <p:spPr>
          <a:xfrm>
            <a:off x="685800" y="381000"/>
            <a:ext cx="7772400" cy="9144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None/>
            </a:pPr>
            <a:r>
              <a:rPr b="1" lang="en-US" sz="3600">
                <a:latin typeface="Arial"/>
                <a:ea typeface="Arial"/>
                <a:cs typeface="Arial"/>
                <a:sym typeface="Arial"/>
              </a:rPr>
              <a:t>After the Meet</a:t>
            </a:r>
            <a:endParaRPr/>
          </a:p>
        </p:txBody>
      </p:sp>
      <p:sp>
        <p:nvSpPr>
          <p:cNvPr id="314" name="Google Shape;314;p31"/>
          <p:cNvSpPr txBox="1"/>
          <p:nvPr>
            <p:ph idx="1" type="body"/>
          </p:nvPr>
        </p:nvSpPr>
        <p:spPr>
          <a:xfrm>
            <a:off x="457200" y="1676400"/>
            <a:ext cx="8229600" cy="438943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lang="en-US">
                <a:latin typeface="Arial"/>
                <a:ea typeface="Arial"/>
                <a:cs typeface="Arial"/>
                <a:sym typeface="Arial"/>
              </a:rPr>
              <a:t>Thank and excuse the officials.</a:t>
            </a:r>
            <a:endParaRPr/>
          </a:p>
          <a:p>
            <a:pPr indent="-273050" lvl="0" marL="273050" rtl="0" algn="l">
              <a:spcBef>
                <a:spcPts val="520"/>
              </a:spcBef>
              <a:spcAft>
                <a:spcPts val="0"/>
              </a:spcAft>
              <a:buSzPts val="2470"/>
              <a:buChar char="⚫"/>
            </a:pPr>
            <a:r>
              <a:rPr lang="en-US">
                <a:latin typeface="Arial"/>
                <a:ea typeface="Arial"/>
                <a:cs typeface="Arial"/>
                <a:sym typeface="Arial"/>
              </a:rPr>
              <a:t>Thank the timers and other support staff</a:t>
            </a:r>
            <a:endParaRPr/>
          </a:p>
          <a:p>
            <a:pPr indent="-273050" lvl="0" marL="273050" rtl="0" algn="l">
              <a:spcBef>
                <a:spcPts val="520"/>
              </a:spcBef>
              <a:spcAft>
                <a:spcPts val="0"/>
              </a:spcAft>
              <a:buSzPts val="2470"/>
              <a:buChar char="⚫"/>
            </a:pPr>
            <a:r>
              <a:rPr lang="en-US">
                <a:latin typeface="Arial"/>
                <a:ea typeface="Arial"/>
                <a:cs typeface="Arial"/>
                <a:sym typeface="Arial"/>
              </a:rPr>
              <a:t>Follow up with Dry Side officials</a:t>
            </a:r>
            <a:endParaRPr/>
          </a:p>
          <a:p>
            <a:pPr indent="-273050" lvl="0" marL="273050" rtl="0" algn="l">
              <a:spcBef>
                <a:spcPts val="520"/>
              </a:spcBef>
              <a:spcAft>
                <a:spcPts val="0"/>
              </a:spcAft>
              <a:buSzPts val="2470"/>
              <a:buChar char="⚫"/>
            </a:pPr>
            <a:r>
              <a:rPr lang="en-US">
                <a:latin typeface="Arial"/>
                <a:ea typeface="Arial"/>
                <a:cs typeface="Arial"/>
                <a:sym typeface="Arial"/>
              </a:rPr>
              <a:t>Follow up with Meet Director</a:t>
            </a:r>
            <a:endParaRPr/>
          </a:p>
          <a:p>
            <a:pPr indent="-273050" lvl="0" marL="273050" rtl="0" algn="l">
              <a:spcBef>
                <a:spcPts val="520"/>
              </a:spcBef>
              <a:spcAft>
                <a:spcPts val="0"/>
              </a:spcAft>
              <a:buSzPts val="2470"/>
              <a:buChar char="⚫"/>
            </a:pPr>
            <a:r>
              <a:rPr lang="en-US">
                <a:latin typeface="Arial"/>
                <a:ea typeface="Arial"/>
                <a:cs typeface="Arial"/>
                <a:sym typeface="Arial"/>
              </a:rPr>
              <a:t>Complete any required paperwork </a:t>
            </a:r>
            <a:endParaRPr/>
          </a:p>
          <a:p>
            <a:pPr indent="-273050" lvl="0" marL="273050" rtl="0" algn="l">
              <a:spcBef>
                <a:spcPts val="520"/>
              </a:spcBef>
              <a:spcAft>
                <a:spcPts val="0"/>
              </a:spcAft>
              <a:buSzPts val="2470"/>
              <a:buChar char="⚫"/>
            </a:pPr>
            <a:r>
              <a:rPr lang="en-US">
                <a:latin typeface="Arial"/>
                <a:ea typeface="Arial"/>
                <a:cs typeface="Arial"/>
                <a:sym typeface="Arial"/>
              </a:rPr>
              <a:t>Enter Official’s sessions and activities into the OTS</a:t>
            </a:r>
            <a:endParaRPr>
              <a:latin typeface="Arial"/>
              <a:ea typeface="Arial"/>
              <a:cs typeface="Arial"/>
              <a:sym typeface="Arial"/>
            </a:endParaRPr>
          </a:p>
          <a:p>
            <a:pPr indent="-273050" lvl="0" marL="273050" rtl="0" algn="l">
              <a:spcBef>
                <a:spcPts val="520"/>
              </a:spcBef>
              <a:spcAft>
                <a:spcPts val="0"/>
              </a:spcAft>
              <a:buSzPts val="2470"/>
              <a:buChar char="⚫"/>
            </a:pPr>
            <a:r>
              <a:rPr lang="en-US">
                <a:latin typeface="Arial"/>
                <a:ea typeface="Arial"/>
                <a:cs typeface="Arial"/>
                <a:sym typeface="Arial"/>
              </a:rPr>
              <a:t>Conduct Self-Evaluation</a:t>
            </a:r>
            <a:endParaRPr/>
          </a:p>
          <a:p>
            <a:pPr indent="-116204" lvl="0" marL="273050" rtl="0" algn="l">
              <a:spcBef>
                <a:spcPts val="520"/>
              </a:spcBef>
              <a:spcAft>
                <a:spcPts val="0"/>
              </a:spcAft>
              <a:buSzPts val="2470"/>
              <a:buNone/>
            </a:pPr>
            <a:r>
              <a:t/>
            </a:r>
            <a:endParaRPr>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2"/>
          <p:cNvSpPr txBox="1"/>
          <p:nvPr>
            <p:ph type="title"/>
          </p:nvPr>
        </p:nvSpPr>
        <p:spPr>
          <a:xfrm>
            <a:off x="685800" y="381000"/>
            <a:ext cx="7772400" cy="11430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latin typeface="Arial"/>
                <a:ea typeface="Arial"/>
                <a:cs typeface="Arial"/>
                <a:sym typeface="Arial"/>
              </a:rPr>
              <a:t>Reference Material</a:t>
            </a:r>
            <a:endParaRPr/>
          </a:p>
        </p:txBody>
      </p:sp>
      <p:sp>
        <p:nvSpPr>
          <p:cNvPr id="321" name="Google Shape;321;p32"/>
          <p:cNvSpPr txBox="1"/>
          <p:nvPr>
            <p:ph idx="1" type="body"/>
          </p:nvPr>
        </p:nvSpPr>
        <p:spPr>
          <a:xfrm>
            <a:off x="685800" y="1981200"/>
            <a:ext cx="7924800" cy="41148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470"/>
              <a:buChar char="⚫"/>
            </a:pPr>
            <a:r>
              <a:rPr lang="en-US">
                <a:latin typeface="Arial"/>
                <a:ea typeface="Arial"/>
                <a:cs typeface="Arial"/>
                <a:sym typeface="Arial"/>
              </a:rPr>
              <a:t>OSI Web Site Officials Page</a:t>
            </a:r>
            <a:endParaRPr/>
          </a:p>
          <a:p>
            <a:pPr indent="-273050" lvl="0" marL="273050" rtl="0" algn="l">
              <a:spcBef>
                <a:spcPts val="520"/>
              </a:spcBef>
              <a:spcAft>
                <a:spcPts val="0"/>
              </a:spcAft>
              <a:buSzPts val="2470"/>
              <a:buChar char="⚫"/>
            </a:pPr>
            <a:r>
              <a:rPr lang="en-US">
                <a:latin typeface="Arial"/>
                <a:ea typeface="Arial"/>
                <a:cs typeface="Arial"/>
                <a:sym typeface="Arial"/>
              </a:rPr>
              <a:t>USA Swimming Education and Training Resources Page</a:t>
            </a:r>
            <a:endParaRPr/>
          </a:p>
          <a:p>
            <a:pPr indent="-273050" lvl="0" marL="273050" rtl="0" algn="l">
              <a:spcBef>
                <a:spcPts val="520"/>
              </a:spcBef>
              <a:spcAft>
                <a:spcPts val="0"/>
              </a:spcAft>
              <a:buSzPts val="2470"/>
              <a:buChar char="⚫"/>
            </a:pPr>
            <a:r>
              <a:rPr lang="en-US">
                <a:latin typeface="Arial"/>
                <a:ea typeface="Arial"/>
                <a:cs typeface="Arial"/>
                <a:sym typeface="Arial"/>
              </a:rPr>
              <a:t>Review Rules and Interpretation Documents</a:t>
            </a:r>
            <a:endParaRPr/>
          </a:p>
          <a:p>
            <a:pPr indent="-273050" lvl="0" marL="273050" rtl="0" algn="l">
              <a:spcBef>
                <a:spcPts val="520"/>
              </a:spcBef>
              <a:spcAft>
                <a:spcPts val="0"/>
              </a:spcAft>
              <a:buSzPts val="2470"/>
              <a:buChar char="⚫"/>
            </a:pPr>
            <a:r>
              <a:rPr lang="en-US">
                <a:latin typeface="Arial"/>
                <a:ea typeface="Arial"/>
                <a:cs typeface="Arial"/>
                <a:sym typeface="Arial"/>
              </a:rPr>
              <a:t>Create your own “Referee Notebook”:</a:t>
            </a:r>
            <a:endParaRPr/>
          </a:p>
          <a:p>
            <a:pPr indent="-246062" lvl="1" marL="639763" rtl="0" algn="l">
              <a:spcBef>
                <a:spcPts val="480"/>
              </a:spcBef>
              <a:spcAft>
                <a:spcPts val="0"/>
              </a:spcAft>
              <a:buSzPts val="2040"/>
              <a:buChar char="⚫"/>
            </a:pPr>
            <a:r>
              <a:rPr lang="en-US">
                <a:latin typeface="Arial"/>
                <a:ea typeface="Arial"/>
                <a:cs typeface="Arial"/>
                <a:sym typeface="Arial"/>
              </a:rPr>
              <a:t>Meet information, sign-in sheets, misc. forms, counting sheets, logs.</a:t>
            </a:r>
            <a:endParaRPr/>
          </a:p>
          <a:p>
            <a:pPr indent="-273050" lvl="0" marL="273050" rtl="0" algn="l">
              <a:spcBef>
                <a:spcPts val="520"/>
              </a:spcBef>
              <a:spcAft>
                <a:spcPts val="0"/>
              </a:spcAft>
              <a:buSzPts val="2470"/>
              <a:buChar char="⚫"/>
            </a:pPr>
            <a:r>
              <a:rPr lang="en-US">
                <a:latin typeface="Arial"/>
                <a:ea typeface="Arial"/>
                <a:cs typeface="Arial"/>
                <a:sym typeface="Arial"/>
              </a:rPr>
              <a:t>Other Referees.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3"/>
          <p:cNvSpPr txBox="1"/>
          <p:nvPr>
            <p:ph type="title"/>
          </p:nvPr>
        </p:nvSpPr>
        <p:spPr>
          <a:xfrm>
            <a:off x="457200" y="704850"/>
            <a:ext cx="8229600" cy="74295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latin typeface="Arial"/>
                <a:ea typeface="Arial"/>
                <a:cs typeface="Arial"/>
                <a:sym typeface="Arial"/>
              </a:rPr>
              <a:t>Training Opportunities</a:t>
            </a:r>
            <a:endParaRPr/>
          </a:p>
        </p:txBody>
      </p:sp>
      <p:sp>
        <p:nvSpPr>
          <p:cNvPr id="328" name="Google Shape;328;p33"/>
          <p:cNvSpPr txBox="1"/>
          <p:nvPr>
            <p:ph idx="1" type="body"/>
          </p:nvPr>
        </p:nvSpPr>
        <p:spPr>
          <a:xfrm>
            <a:off x="457200" y="1935163"/>
            <a:ext cx="8229600" cy="4389437"/>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660"/>
              <a:buChar char="⚫"/>
            </a:pPr>
            <a:r>
              <a:rPr lang="en-US" sz="2800">
                <a:latin typeface="Arial"/>
                <a:ea typeface="Arial"/>
                <a:cs typeface="Arial"/>
                <a:sym typeface="Arial"/>
              </a:rPr>
              <a:t>All training sessions must be performed at OSI/USA Swimming sanctioned meets</a:t>
            </a:r>
            <a:endParaRPr/>
          </a:p>
          <a:p>
            <a:pPr indent="0" lvl="0" marL="0" rtl="0" algn="l">
              <a:spcBef>
                <a:spcPts val="560"/>
              </a:spcBef>
              <a:spcAft>
                <a:spcPts val="0"/>
              </a:spcAft>
              <a:buSzPts val="2660"/>
              <a:buNone/>
            </a:pPr>
            <a:r>
              <a:t/>
            </a:r>
            <a:endParaRPr sz="2800">
              <a:latin typeface="Arial"/>
              <a:ea typeface="Arial"/>
              <a:cs typeface="Arial"/>
              <a:sym typeface="Arial"/>
            </a:endParaRPr>
          </a:p>
          <a:p>
            <a:pPr indent="-273050" lvl="0" marL="273050" rtl="0" algn="l">
              <a:spcBef>
                <a:spcPts val="560"/>
              </a:spcBef>
              <a:spcAft>
                <a:spcPts val="0"/>
              </a:spcAft>
              <a:buSzPts val="2660"/>
              <a:buChar char="⚫"/>
            </a:pPr>
            <a:r>
              <a:rPr lang="en-US" sz="2800">
                <a:latin typeface="Arial"/>
                <a:ea typeface="Arial"/>
                <a:cs typeface="Arial"/>
                <a:sym typeface="Arial"/>
              </a:rPr>
              <a:t>To arrange training, contact the Meet Referee well in advance of the meets you plan to attend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4"/>
          <p:cNvSpPr txBox="1"/>
          <p:nvPr>
            <p:ph type="title"/>
          </p:nvPr>
        </p:nvSpPr>
        <p:spPr>
          <a:xfrm>
            <a:off x="457200" y="304800"/>
            <a:ext cx="8229600" cy="8382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latin typeface="Calibri"/>
                <a:ea typeface="Calibri"/>
                <a:cs typeface="Calibri"/>
                <a:sym typeface="Calibri"/>
              </a:rPr>
              <a:t>Resources</a:t>
            </a:r>
            <a:br>
              <a:rPr lang="en-US">
                <a:latin typeface="Calibri"/>
                <a:ea typeface="Calibri"/>
                <a:cs typeface="Calibri"/>
                <a:sym typeface="Calibri"/>
              </a:rPr>
            </a:br>
            <a:r>
              <a:rPr lang="en-US" sz="2800">
                <a:latin typeface="Calibri"/>
                <a:ea typeface="Calibri"/>
                <a:cs typeface="Calibri"/>
                <a:sym typeface="Calibri"/>
              </a:rPr>
              <a:t>Never be afraid to ask questions!</a:t>
            </a:r>
            <a:endParaRPr/>
          </a:p>
        </p:txBody>
      </p:sp>
      <p:sp>
        <p:nvSpPr>
          <p:cNvPr id="335" name="Google Shape;335;p34"/>
          <p:cNvSpPr txBox="1"/>
          <p:nvPr>
            <p:ph idx="1" type="body"/>
          </p:nvPr>
        </p:nvSpPr>
        <p:spPr>
          <a:xfrm>
            <a:off x="457200" y="1219200"/>
            <a:ext cx="8229600" cy="5105401"/>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1950"/>
              <a:buChar char="⚫"/>
            </a:pPr>
            <a:r>
              <a:rPr lang="en-US">
                <a:latin typeface="Constantia"/>
                <a:ea typeface="Constantia"/>
                <a:cs typeface="Constantia"/>
                <a:sym typeface="Constantia"/>
              </a:rPr>
              <a:t>Oregon Swimming, Inc. website: </a:t>
            </a:r>
            <a:r>
              <a:rPr lang="en-US" sz="2400">
                <a:latin typeface="Constantia"/>
                <a:ea typeface="Constantia"/>
                <a:cs typeface="Constantia"/>
                <a:sym typeface="Constantia"/>
              </a:rPr>
              <a:t>www.oregonswimming.org</a:t>
            </a:r>
            <a:endParaRPr sz="2400">
              <a:latin typeface="Constantia"/>
              <a:ea typeface="Constantia"/>
              <a:cs typeface="Constantia"/>
              <a:sym typeface="Constantia"/>
            </a:endParaRPr>
          </a:p>
          <a:p>
            <a:pPr indent="-246062" lvl="2" marL="914400" rtl="0" algn="l">
              <a:spcBef>
                <a:spcPts val="420"/>
              </a:spcBef>
              <a:spcAft>
                <a:spcPts val="0"/>
              </a:spcAft>
              <a:buClr>
                <a:srgbClr val="6BDBFA"/>
              </a:buClr>
              <a:buSzPts val="1575"/>
              <a:buChar char="⚫"/>
            </a:pPr>
            <a:r>
              <a:rPr lang="en-US">
                <a:latin typeface="Constantia"/>
                <a:ea typeface="Constantia"/>
                <a:cs typeface="Constantia"/>
                <a:sym typeface="Constantia"/>
              </a:rPr>
              <a:t>Other Officials</a:t>
            </a:r>
            <a:endParaRPr/>
          </a:p>
          <a:p>
            <a:pPr indent="-246062" lvl="2" marL="914400" rtl="0" algn="l">
              <a:spcBef>
                <a:spcPts val="420"/>
              </a:spcBef>
              <a:spcAft>
                <a:spcPts val="0"/>
              </a:spcAft>
              <a:buClr>
                <a:srgbClr val="6BDBFA"/>
              </a:buClr>
              <a:buSzPts val="1575"/>
              <a:buChar char="⚫"/>
            </a:pPr>
            <a:r>
              <a:rPr lang="en-US">
                <a:latin typeface="Constantia"/>
                <a:ea typeface="Constantia"/>
                <a:cs typeface="Constantia"/>
                <a:sym typeface="Constantia"/>
              </a:rPr>
              <a:t>Referees</a:t>
            </a:r>
            <a:endParaRPr/>
          </a:p>
          <a:p>
            <a:pPr indent="-246062" lvl="2" marL="914400" rtl="0" algn="l">
              <a:spcBef>
                <a:spcPts val="420"/>
              </a:spcBef>
              <a:spcAft>
                <a:spcPts val="0"/>
              </a:spcAft>
              <a:buClr>
                <a:srgbClr val="6BDBFA"/>
              </a:buClr>
              <a:buSzPts val="1575"/>
              <a:buChar char="⚫"/>
            </a:pPr>
            <a:r>
              <a:rPr lang="en-US">
                <a:latin typeface="Constantia"/>
                <a:ea typeface="Constantia"/>
                <a:cs typeface="Constantia"/>
                <a:sym typeface="Constantia"/>
              </a:rPr>
              <a:t>Area Official’s Chair / Official’s Chair</a:t>
            </a:r>
            <a:endParaRPr/>
          </a:p>
          <a:p>
            <a:pPr indent="-246062" lvl="2" marL="914400" rtl="0" algn="l">
              <a:spcBef>
                <a:spcPts val="420"/>
              </a:spcBef>
              <a:spcAft>
                <a:spcPts val="0"/>
              </a:spcAft>
              <a:buClr>
                <a:srgbClr val="6BDBFA"/>
              </a:buClr>
              <a:buSzPts val="1575"/>
              <a:buChar char="⚫"/>
            </a:pPr>
            <a:r>
              <a:rPr lang="en-US">
                <a:latin typeface="Constantia"/>
                <a:ea typeface="Constantia"/>
                <a:cs typeface="Constantia"/>
                <a:sym typeface="Constantia"/>
              </a:rPr>
              <a:t>Training forms</a:t>
            </a:r>
            <a:endParaRPr/>
          </a:p>
          <a:p>
            <a:pPr indent="-246062" lvl="2" marL="914400" rtl="0" algn="l">
              <a:spcBef>
                <a:spcPts val="420"/>
              </a:spcBef>
              <a:spcAft>
                <a:spcPts val="0"/>
              </a:spcAft>
              <a:buClr>
                <a:srgbClr val="6BDBFA"/>
              </a:buClr>
              <a:buSzPts val="1575"/>
              <a:buChar char="⚫"/>
            </a:pPr>
            <a:r>
              <a:rPr lang="en-US">
                <a:latin typeface="Constantia"/>
                <a:ea typeface="Constantia"/>
                <a:cs typeface="Constantia"/>
                <a:sym typeface="Constantia"/>
              </a:rPr>
              <a:t>List of trainers</a:t>
            </a:r>
            <a:endParaRPr/>
          </a:p>
          <a:p>
            <a:pPr indent="-246062" lvl="2" marL="914400" rtl="0" algn="l">
              <a:spcBef>
                <a:spcPts val="420"/>
              </a:spcBef>
              <a:spcAft>
                <a:spcPts val="0"/>
              </a:spcAft>
              <a:buClr>
                <a:srgbClr val="6BDBFA"/>
              </a:buClr>
              <a:buSzPts val="1575"/>
              <a:buFont typeface="Noto Sans Symbols"/>
              <a:buNone/>
            </a:pPr>
            <a:r>
              <a:t/>
            </a:r>
            <a:endParaRPr>
              <a:latin typeface="Constantia"/>
              <a:ea typeface="Constantia"/>
              <a:cs typeface="Constantia"/>
              <a:sym typeface="Constantia"/>
            </a:endParaRPr>
          </a:p>
          <a:p>
            <a:pPr indent="-273050" lvl="0" marL="273050" rtl="0" algn="l">
              <a:spcBef>
                <a:spcPts val="520"/>
              </a:spcBef>
              <a:spcAft>
                <a:spcPts val="0"/>
              </a:spcAft>
              <a:buSzPts val="1950"/>
              <a:buChar char="⚫"/>
            </a:pPr>
            <a:r>
              <a:rPr lang="en-US">
                <a:latin typeface="Constantia"/>
                <a:ea typeface="Constantia"/>
                <a:cs typeface="Constantia"/>
                <a:sym typeface="Constantia"/>
              </a:rPr>
              <a:t>USA Swimming website: </a:t>
            </a:r>
            <a:r>
              <a:rPr lang="en-US" sz="2400">
                <a:latin typeface="Constantia"/>
                <a:ea typeface="Constantia"/>
                <a:cs typeface="Constantia"/>
                <a:sym typeface="Constantia"/>
              </a:rPr>
              <a:t>www.usaswimming.org</a:t>
            </a:r>
            <a:endParaRPr sz="2400">
              <a:latin typeface="Constantia"/>
              <a:ea typeface="Constantia"/>
              <a:cs typeface="Constantia"/>
              <a:sym typeface="Constantia"/>
            </a:endParaRPr>
          </a:p>
          <a:p>
            <a:pPr indent="-246062" lvl="1" marL="639763" rtl="0" algn="l">
              <a:spcBef>
                <a:spcPts val="420"/>
              </a:spcBef>
              <a:spcAft>
                <a:spcPts val="0"/>
              </a:spcAft>
              <a:buClr>
                <a:srgbClr val="6BDBFA"/>
              </a:buClr>
              <a:buSzPts val="1575"/>
              <a:buChar char="⚫"/>
            </a:pPr>
            <a:r>
              <a:rPr lang="en-US" sz="2100">
                <a:latin typeface="Constantia"/>
                <a:ea typeface="Constantia"/>
                <a:cs typeface="Constantia"/>
                <a:sym typeface="Constantia"/>
              </a:rPr>
              <a:t>Official Tracking System</a:t>
            </a:r>
            <a:endParaRPr/>
          </a:p>
          <a:p>
            <a:pPr indent="-246062" lvl="1" marL="639763" rtl="0" algn="l">
              <a:spcBef>
                <a:spcPts val="420"/>
              </a:spcBef>
              <a:spcAft>
                <a:spcPts val="0"/>
              </a:spcAft>
              <a:buClr>
                <a:srgbClr val="6BDBFA"/>
              </a:buClr>
              <a:buSzPts val="1575"/>
              <a:buChar char="⚫"/>
            </a:pPr>
            <a:r>
              <a:rPr lang="en-US" sz="2100">
                <a:latin typeface="Constantia"/>
                <a:ea typeface="Constantia"/>
                <a:cs typeface="Constantia"/>
                <a:sym typeface="Constantia"/>
              </a:rPr>
              <a:t>Education and Resources page</a:t>
            </a:r>
            <a:endParaRPr/>
          </a:p>
          <a:p>
            <a:pPr indent="-246062" lvl="1" marL="639763" rtl="0" algn="l">
              <a:spcBef>
                <a:spcPts val="420"/>
              </a:spcBef>
              <a:spcAft>
                <a:spcPts val="0"/>
              </a:spcAft>
              <a:buClr>
                <a:srgbClr val="6BDBFA"/>
              </a:buClr>
              <a:buSzPts val="1575"/>
              <a:buChar char="⚫"/>
            </a:pPr>
            <a:r>
              <a:rPr lang="en-US" sz="2100">
                <a:latin typeface="Constantia"/>
                <a:ea typeface="Constantia"/>
                <a:cs typeface="Constantia"/>
                <a:sym typeface="Constantia"/>
              </a:rPr>
              <a:t>Rules and Interpretations</a:t>
            </a:r>
            <a:endParaRPr/>
          </a:p>
          <a:p>
            <a:pPr indent="-273050" lvl="0" marL="273050" rtl="0" algn="l">
              <a:spcBef>
                <a:spcPts val="520"/>
              </a:spcBef>
              <a:spcAft>
                <a:spcPts val="0"/>
              </a:spcAft>
              <a:buSzPts val="1950"/>
              <a:buFont typeface="Noto Sans Symbols"/>
              <a:buNone/>
            </a:pPr>
            <a:r>
              <a:t/>
            </a:r>
            <a:endParaRPr>
              <a:latin typeface="Constantia"/>
              <a:ea typeface="Constantia"/>
              <a:cs typeface="Constantia"/>
              <a:sym typeface="Constanti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5"/>
          <p:cNvSpPr txBox="1"/>
          <p:nvPr>
            <p:ph type="title"/>
          </p:nvPr>
        </p:nvSpPr>
        <p:spPr>
          <a:xfrm>
            <a:off x="457200" y="704850"/>
            <a:ext cx="8229600" cy="954388"/>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sz="6000">
                <a:latin typeface="Calibri"/>
                <a:ea typeface="Calibri"/>
                <a:cs typeface="Calibri"/>
                <a:sym typeface="Calibri"/>
              </a:rPr>
              <a:t>QUESTIONS</a:t>
            </a:r>
            <a:endParaRPr/>
          </a:p>
        </p:txBody>
      </p:sp>
      <p:sp>
        <p:nvSpPr>
          <p:cNvPr id="341" name="Google Shape;341;p35"/>
          <p:cNvSpPr txBox="1"/>
          <p:nvPr>
            <p:ph idx="1" type="body"/>
          </p:nvPr>
        </p:nvSpPr>
        <p:spPr>
          <a:xfrm>
            <a:off x="457200" y="1935163"/>
            <a:ext cx="8229600" cy="4389437"/>
          </a:xfrm>
          <a:prstGeom prst="rect">
            <a:avLst/>
          </a:prstGeom>
          <a:noFill/>
          <a:ln>
            <a:noFill/>
          </a:ln>
        </p:spPr>
        <p:txBody>
          <a:bodyPr anchorCtr="0" anchor="t" bIns="45700" lIns="91425" spcFirstLastPara="1" rIns="91425" wrap="square" tIns="45700">
            <a:noAutofit/>
          </a:bodyPr>
          <a:lstStyle/>
          <a:p>
            <a:pPr indent="-116204" lvl="0" marL="273050" rtl="0" algn="l">
              <a:spcBef>
                <a:spcPts val="0"/>
              </a:spcBef>
              <a:spcAft>
                <a:spcPts val="0"/>
              </a:spcAft>
              <a:buSzPts val="2470"/>
              <a:buFont typeface="Noto Sans Symbols"/>
              <a:buNone/>
            </a:pPr>
            <a:r>
              <a:t/>
            </a:r>
            <a:endParaRPr/>
          </a:p>
          <a:p>
            <a:pPr indent="-246062" lvl="1" marL="639763" rtl="0" algn="l">
              <a:spcBef>
                <a:spcPts val="480"/>
              </a:spcBef>
              <a:spcAft>
                <a:spcPts val="0"/>
              </a:spcAft>
              <a:buSzPts val="2040"/>
              <a:buFont typeface="Noto Sans Symbols"/>
              <a:buNone/>
            </a:pPr>
            <a:r>
              <a:t/>
            </a:r>
            <a:endParaRPr/>
          </a:p>
          <a:p>
            <a:pPr indent="-246062" lvl="1" marL="639763" rtl="0" algn="l">
              <a:spcBef>
                <a:spcPts val="480"/>
              </a:spcBef>
              <a:spcAft>
                <a:spcPts val="0"/>
              </a:spcAft>
              <a:buSzPts val="2040"/>
              <a:buFont typeface="Noto Sans Symbols"/>
              <a:buNone/>
            </a:pPr>
            <a:r>
              <a:t/>
            </a:r>
            <a:endParaRPr/>
          </a:p>
        </p:txBody>
      </p:sp>
      <p:pic>
        <p:nvPicPr>
          <p:cNvPr descr="A picture containing accessory&#10;&#10;Description generated with high confidence" id="342" name="Google Shape;342;p35"/>
          <p:cNvPicPr preferRelativeResize="0"/>
          <p:nvPr/>
        </p:nvPicPr>
        <p:blipFill rotWithShape="1">
          <a:blip r:embed="rId3">
            <a:alphaModFix/>
          </a:blip>
          <a:srcRect b="0" l="0" r="0" t="0"/>
          <a:stretch/>
        </p:blipFill>
        <p:spPr>
          <a:xfrm>
            <a:off x="1486260" y="2025117"/>
            <a:ext cx="5466990" cy="402355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6"/>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p>
            <a:pPr indent="0" lvl="0" marL="0" rtl="0" algn="ctr">
              <a:spcBef>
                <a:spcPts val="0"/>
              </a:spcBef>
              <a:spcAft>
                <a:spcPts val="0"/>
              </a:spcAft>
              <a:buClr>
                <a:schemeClr val="lt2"/>
              </a:buClr>
              <a:buSzPts val="6000"/>
              <a:buFont typeface="Calibri"/>
              <a:buNone/>
            </a:pPr>
            <a:r>
              <a:rPr lang="en-US" sz="6000">
                <a:solidFill>
                  <a:schemeClr val="lt2"/>
                </a:solidFill>
              </a:rPr>
              <a:t>Thank</a:t>
            </a:r>
            <a:r>
              <a:rPr lang="en-US" sz="6000">
                <a:solidFill>
                  <a:srgbClr val="0B5394"/>
                </a:solidFill>
              </a:rPr>
              <a:t> </a:t>
            </a:r>
            <a:r>
              <a:rPr lang="en-US" sz="6000">
                <a:solidFill>
                  <a:schemeClr val="lt2"/>
                </a:solidFill>
              </a:rPr>
              <a:t>you!</a:t>
            </a:r>
            <a:endParaRPr/>
          </a:p>
        </p:txBody>
      </p:sp>
      <p:sp>
        <p:nvSpPr>
          <p:cNvPr id="348" name="Google Shape;348;p36"/>
          <p:cNvSpPr txBox="1"/>
          <p:nvPr>
            <p:ph idx="1" type="subTitle"/>
          </p:nvPr>
        </p:nvSpPr>
        <p:spPr>
          <a:xfrm>
            <a:off x="533400" y="3228975"/>
            <a:ext cx="7854950" cy="1752600"/>
          </a:xfrm>
          <a:prstGeom prst="rect">
            <a:avLst/>
          </a:prstGeom>
          <a:noFill/>
          <a:ln>
            <a:noFill/>
          </a:ln>
        </p:spPr>
        <p:txBody>
          <a:bodyPr anchorCtr="0" anchor="t" bIns="45700" lIns="0" spcFirstLastPara="1" rIns="18275" wrap="square" tIns="45700">
            <a:noAutofit/>
          </a:bodyPr>
          <a:lstStyle/>
          <a:p>
            <a:pPr indent="0" lvl="0" marL="0" marR="0" rtl="0" algn="ctr">
              <a:spcBef>
                <a:spcPts val="0"/>
              </a:spcBef>
              <a:spcAft>
                <a:spcPts val="0"/>
              </a:spcAft>
              <a:buSzPts val="2660"/>
              <a:buNone/>
            </a:pPr>
            <a:r>
              <a:rPr i="1" lang="en-US" sz="2800">
                <a:latin typeface="Constantia"/>
                <a:ea typeface="Constantia"/>
                <a:cs typeface="Constantia"/>
                <a:sym typeface="Constantia"/>
              </a:rPr>
              <a:t>See you on deck</a:t>
            </a:r>
            <a:r>
              <a:rPr i="1" lang="en-US">
                <a:latin typeface="Constantia"/>
                <a:ea typeface="Constantia"/>
                <a:cs typeface="Constantia"/>
                <a:sym typeface="Constantia"/>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685800" y="381000"/>
            <a:ext cx="7772400" cy="914400"/>
          </a:xfrm>
          <a:prstGeom prst="rect">
            <a:avLst/>
          </a:prstGeom>
          <a:noFill/>
          <a:ln>
            <a:noFill/>
          </a:ln>
        </p:spPr>
        <p:txBody>
          <a:bodyPr anchorCtr="0" anchor="b" bIns="0" lIns="0" spcFirstLastPara="1" rIns="0" wrap="square" tIns="45700">
            <a:noAutofit/>
          </a:bodyPr>
          <a:lstStyle/>
          <a:p>
            <a:pPr indent="0" lvl="0" marL="0" rtl="0" algn="ctr">
              <a:spcBef>
                <a:spcPts val="0"/>
              </a:spcBef>
              <a:spcAft>
                <a:spcPts val="0"/>
              </a:spcAft>
              <a:buNone/>
            </a:pPr>
            <a:r>
              <a:rPr b="1" lang="en-US">
                <a:latin typeface="Arial"/>
                <a:ea typeface="Arial"/>
                <a:cs typeface="Arial"/>
                <a:sym typeface="Arial"/>
              </a:rPr>
              <a:t>Agenda</a:t>
            </a:r>
            <a:endParaRPr/>
          </a:p>
        </p:txBody>
      </p:sp>
      <p:sp>
        <p:nvSpPr>
          <p:cNvPr id="136" name="Google Shape;136;p4"/>
          <p:cNvSpPr txBox="1"/>
          <p:nvPr>
            <p:ph idx="1" type="body"/>
          </p:nvPr>
        </p:nvSpPr>
        <p:spPr>
          <a:xfrm>
            <a:off x="685800" y="1981200"/>
            <a:ext cx="7620000" cy="3886200"/>
          </a:xfrm>
          <a:prstGeom prst="rect">
            <a:avLst/>
          </a:prstGeom>
          <a:noFill/>
          <a:ln>
            <a:noFill/>
          </a:ln>
        </p:spPr>
        <p:txBody>
          <a:bodyPr anchorCtr="0" anchor="t" bIns="45700" lIns="91425" spcFirstLastPara="1" rIns="91425" wrap="square" tIns="45700">
            <a:noAutofit/>
          </a:bodyPr>
          <a:lstStyle/>
          <a:p>
            <a:pPr indent="-273050" lvl="0" marL="273050" rtl="0" algn="l">
              <a:lnSpc>
                <a:spcPct val="80000"/>
              </a:lnSpc>
              <a:spcBef>
                <a:spcPts val="0"/>
              </a:spcBef>
              <a:spcAft>
                <a:spcPts val="0"/>
              </a:spcAft>
              <a:buSzPts val="2660"/>
              <a:buChar char="⚫"/>
            </a:pPr>
            <a:r>
              <a:rPr lang="en-US" sz="2800">
                <a:latin typeface="Arial"/>
                <a:ea typeface="Arial"/>
                <a:cs typeface="Arial"/>
                <a:sym typeface="Arial"/>
              </a:rPr>
              <a:t>Meet types or levels</a:t>
            </a:r>
            <a:endParaRPr/>
          </a:p>
          <a:p>
            <a:pPr indent="-273050" lvl="0" marL="273050" rtl="0" algn="l">
              <a:lnSpc>
                <a:spcPct val="80000"/>
              </a:lnSpc>
              <a:spcBef>
                <a:spcPts val="560"/>
              </a:spcBef>
              <a:spcAft>
                <a:spcPts val="0"/>
              </a:spcAft>
              <a:buSzPts val="2660"/>
              <a:buChar char="⚫"/>
            </a:pPr>
            <a:r>
              <a:rPr lang="en-US" sz="2800">
                <a:latin typeface="Arial"/>
                <a:ea typeface="Arial"/>
                <a:cs typeface="Arial"/>
                <a:sym typeface="Arial"/>
              </a:rPr>
              <a:t>Roles of a Referee</a:t>
            </a:r>
            <a:endParaRPr/>
          </a:p>
          <a:p>
            <a:pPr indent="-273050" lvl="0" marL="273050" rtl="0" algn="l">
              <a:lnSpc>
                <a:spcPct val="80000"/>
              </a:lnSpc>
              <a:spcBef>
                <a:spcPts val="560"/>
              </a:spcBef>
              <a:spcAft>
                <a:spcPts val="0"/>
              </a:spcAft>
              <a:buSzPts val="2660"/>
              <a:buChar char="⚫"/>
            </a:pPr>
            <a:r>
              <a:rPr lang="en-US" sz="2800">
                <a:latin typeface="Arial"/>
                <a:ea typeface="Arial"/>
                <a:cs typeface="Arial"/>
                <a:sym typeface="Arial"/>
              </a:rPr>
              <a:t>Rules Pertaining to the Referee</a:t>
            </a:r>
            <a:endParaRPr/>
          </a:p>
          <a:p>
            <a:pPr indent="-273050" lvl="0" marL="273050" rtl="0" algn="l">
              <a:lnSpc>
                <a:spcPct val="80000"/>
              </a:lnSpc>
              <a:spcBef>
                <a:spcPts val="560"/>
              </a:spcBef>
              <a:spcAft>
                <a:spcPts val="0"/>
              </a:spcAft>
              <a:buSzPts val="2660"/>
              <a:buChar char="⚫"/>
            </a:pPr>
            <a:r>
              <a:rPr lang="en-US" sz="2800">
                <a:latin typeface="Arial"/>
                <a:ea typeface="Arial"/>
                <a:cs typeface="Arial"/>
                <a:sym typeface="Arial"/>
              </a:rPr>
              <a:t>Process</a:t>
            </a:r>
            <a:endParaRPr sz="2800">
              <a:latin typeface="Arial"/>
              <a:ea typeface="Arial"/>
              <a:cs typeface="Arial"/>
              <a:sym typeface="Arial"/>
            </a:endParaRPr>
          </a:p>
          <a:p>
            <a:pPr indent="-246062" lvl="1" marL="639763" rtl="0" algn="l">
              <a:lnSpc>
                <a:spcPct val="80000"/>
              </a:lnSpc>
              <a:spcBef>
                <a:spcPts val="520"/>
              </a:spcBef>
              <a:spcAft>
                <a:spcPts val="0"/>
              </a:spcAft>
              <a:buSzPts val="2210"/>
              <a:buChar char="⚫"/>
            </a:pPr>
            <a:r>
              <a:rPr lang="en-US" sz="2600">
                <a:latin typeface="Arial"/>
                <a:ea typeface="Arial"/>
                <a:cs typeface="Arial"/>
                <a:sym typeface="Arial"/>
              </a:rPr>
              <a:t>Meet Planning</a:t>
            </a:r>
            <a:endParaRPr/>
          </a:p>
          <a:p>
            <a:pPr indent="-246062" lvl="1" marL="639763" rtl="0" algn="l">
              <a:lnSpc>
                <a:spcPct val="80000"/>
              </a:lnSpc>
              <a:spcBef>
                <a:spcPts val="480"/>
              </a:spcBef>
              <a:spcAft>
                <a:spcPts val="0"/>
              </a:spcAft>
              <a:buSzPts val="2040"/>
              <a:buChar char="⚫"/>
            </a:pPr>
            <a:r>
              <a:rPr lang="en-US">
                <a:latin typeface="Arial"/>
                <a:ea typeface="Arial"/>
                <a:cs typeface="Arial"/>
                <a:sym typeface="Arial"/>
              </a:rPr>
              <a:t>Pre-Session </a:t>
            </a:r>
            <a:endParaRPr/>
          </a:p>
          <a:p>
            <a:pPr indent="-246062" lvl="1" marL="639763" rtl="0" algn="l">
              <a:lnSpc>
                <a:spcPct val="80000"/>
              </a:lnSpc>
              <a:spcBef>
                <a:spcPts val="480"/>
              </a:spcBef>
              <a:spcAft>
                <a:spcPts val="0"/>
              </a:spcAft>
              <a:buSzPts val="2040"/>
              <a:buChar char="⚫"/>
            </a:pPr>
            <a:r>
              <a:rPr lang="en-US">
                <a:latin typeface="Arial"/>
                <a:ea typeface="Arial"/>
                <a:cs typeface="Arial"/>
                <a:sym typeface="Arial"/>
              </a:rPr>
              <a:t>At the Meet</a:t>
            </a:r>
            <a:endParaRPr/>
          </a:p>
          <a:p>
            <a:pPr indent="-246062" lvl="1" marL="639763" rtl="0" algn="l">
              <a:lnSpc>
                <a:spcPct val="80000"/>
              </a:lnSpc>
              <a:spcBef>
                <a:spcPts val="480"/>
              </a:spcBef>
              <a:spcAft>
                <a:spcPts val="0"/>
              </a:spcAft>
              <a:buSzPts val="2040"/>
              <a:buChar char="⚫"/>
            </a:pPr>
            <a:r>
              <a:rPr lang="en-US">
                <a:latin typeface="Arial"/>
                <a:ea typeface="Arial"/>
                <a:cs typeface="Arial"/>
                <a:sym typeface="Arial"/>
              </a:rPr>
              <a:t>After the Meet</a:t>
            </a:r>
            <a:endParaRPr/>
          </a:p>
          <a:p>
            <a:pPr indent="-273050" lvl="0" marL="273050" rtl="0" algn="l">
              <a:lnSpc>
                <a:spcPct val="80000"/>
              </a:lnSpc>
              <a:spcBef>
                <a:spcPts val="560"/>
              </a:spcBef>
              <a:spcAft>
                <a:spcPts val="0"/>
              </a:spcAft>
              <a:buSzPts val="2660"/>
              <a:buChar char="⚫"/>
            </a:pPr>
            <a:r>
              <a:rPr lang="en-US" sz="2800">
                <a:latin typeface="Arial"/>
                <a:ea typeface="Arial"/>
                <a:cs typeface="Arial"/>
                <a:sym typeface="Arial"/>
              </a:rPr>
              <a:t>Reference Material</a:t>
            </a:r>
            <a:endParaRPr/>
          </a:p>
          <a:p>
            <a:pPr indent="-273050" lvl="0" marL="273050" rtl="0" algn="l">
              <a:lnSpc>
                <a:spcPct val="80000"/>
              </a:lnSpc>
              <a:spcBef>
                <a:spcPts val="560"/>
              </a:spcBef>
              <a:spcAft>
                <a:spcPts val="0"/>
              </a:spcAft>
              <a:buSzPts val="2660"/>
              <a:buChar char="⚫"/>
            </a:pPr>
            <a:r>
              <a:rPr lang="en-US" sz="2800">
                <a:latin typeface="Arial"/>
                <a:ea typeface="Arial"/>
                <a:cs typeface="Arial"/>
                <a:sym typeface="Arial"/>
              </a:rPr>
              <a:t>Training Opportunities</a:t>
            </a:r>
            <a:endParaRPr/>
          </a:p>
          <a:p>
            <a:pPr indent="-104140" lvl="0" marL="273050" rtl="0" algn="l">
              <a:lnSpc>
                <a:spcPct val="80000"/>
              </a:lnSpc>
              <a:spcBef>
                <a:spcPts val="560"/>
              </a:spcBef>
              <a:spcAft>
                <a:spcPts val="0"/>
              </a:spcAft>
              <a:buSzPts val="2660"/>
              <a:buNone/>
            </a:pPr>
            <a:r>
              <a:t/>
            </a:r>
            <a:endParaRPr sz="2800">
              <a:latin typeface="Arial"/>
              <a:ea typeface="Arial"/>
              <a:cs typeface="Arial"/>
              <a:sym typeface="Arial"/>
            </a:endParaRPr>
          </a:p>
        </p:txBody>
      </p:sp>
      <p:pic>
        <p:nvPicPr>
          <p:cNvPr descr="A close up of a phone&#10;&#10;Description generated with high confidence" id="137" name="Google Shape;137;p4"/>
          <p:cNvPicPr preferRelativeResize="0"/>
          <p:nvPr/>
        </p:nvPicPr>
        <p:blipFill rotWithShape="1">
          <a:blip r:embed="rId3">
            <a:alphaModFix/>
          </a:blip>
          <a:srcRect b="0" l="0" r="0" t="0"/>
          <a:stretch/>
        </p:blipFill>
        <p:spPr>
          <a:xfrm>
            <a:off x="5213231" y="3969856"/>
            <a:ext cx="2743200" cy="18225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type="title"/>
          </p:nvPr>
        </p:nvSpPr>
        <p:spPr>
          <a:xfrm>
            <a:off x="685800" y="381000"/>
            <a:ext cx="77724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None/>
            </a:pPr>
            <a:r>
              <a:rPr b="1" lang="en-US">
                <a:latin typeface="Arial"/>
                <a:ea typeface="Arial"/>
                <a:cs typeface="Arial"/>
                <a:sym typeface="Arial"/>
              </a:rPr>
              <a:t>Levels of Meets</a:t>
            </a:r>
            <a:r>
              <a:rPr lang="en-US">
                <a:latin typeface="Arial"/>
                <a:ea typeface="Arial"/>
                <a:cs typeface="Arial"/>
                <a:sym typeface="Arial"/>
              </a:rPr>
              <a:t> </a:t>
            </a:r>
            <a:endParaRPr b="1" sz="3600">
              <a:latin typeface="Arial"/>
              <a:ea typeface="Arial"/>
              <a:cs typeface="Arial"/>
              <a:sym typeface="Arial"/>
            </a:endParaRPr>
          </a:p>
        </p:txBody>
      </p:sp>
      <p:sp>
        <p:nvSpPr>
          <p:cNvPr id="143" name="Google Shape;143;p5"/>
          <p:cNvSpPr txBox="1"/>
          <p:nvPr>
            <p:ph idx="1" type="body"/>
          </p:nvPr>
        </p:nvSpPr>
        <p:spPr>
          <a:xfrm>
            <a:off x="685800" y="1524000"/>
            <a:ext cx="7772400" cy="4038600"/>
          </a:xfrm>
          <a:prstGeom prst="rect">
            <a:avLst/>
          </a:prstGeom>
          <a:noFill/>
          <a:ln>
            <a:noFill/>
          </a:ln>
        </p:spPr>
        <p:txBody>
          <a:bodyPr anchorCtr="0" anchor="t" bIns="45700" lIns="91425" spcFirstLastPara="1" rIns="91425" wrap="square" tIns="45700">
            <a:noAutofit/>
          </a:bodyPr>
          <a:lstStyle/>
          <a:p>
            <a:pPr indent="-273050" lvl="0" marL="273050" rtl="0" algn="l">
              <a:spcBef>
                <a:spcPts val="0"/>
              </a:spcBef>
              <a:spcAft>
                <a:spcPts val="0"/>
              </a:spcAft>
              <a:buSzPts val="2090"/>
              <a:buChar char="⚫"/>
            </a:pPr>
            <a:r>
              <a:rPr lang="en-US" sz="2200">
                <a:latin typeface="Arial"/>
                <a:ea typeface="Arial"/>
                <a:cs typeface="Arial"/>
                <a:sym typeface="Arial"/>
              </a:rPr>
              <a:t>LSC</a:t>
            </a:r>
            <a:endParaRPr/>
          </a:p>
          <a:p>
            <a:pPr indent="-273050" lvl="0" marL="273050" rtl="0" algn="l">
              <a:spcBef>
                <a:spcPts val="440"/>
              </a:spcBef>
              <a:spcAft>
                <a:spcPts val="0"/>
              </a:spcAft>
              <a:buSzPts val="2090"/>
              <a:buChar char="⚫"/>
            </a:pPr>
            <a:r>
              <a:rPr lang="en-US" sz="2200">
                <a:latin typeface="Arial"/>
                <a:ea typeface="Arial"/>
                <a:cs typeface="Arial"/>
                <a:sym typeface="Arial"/>
              </a:rPr>
              <a:t>Regional</a:t>
            </a:r>
            <a:endParaRPr/>
          </a:p>
          <a:p>
            <a:pPr indent="-273050" lvl="0" marL="273050" rtl="0" algn="l">
              <a:spcBef>
                <a:spcPts val="440"/>
              </a:spcBef>
              <a:spcAft>
                <a:spcPts val="0"/>
              </a:spcAft>
              <a:buSzPts val="2090"/>
              <a:buChar char="⚫"/>
            </a:pPr>
            <a:r>
              <a:rPr lang="en-US" sz="2200">
                <a:latin typeface="Arial"/>
                <a:ea typeface="Arial"/>
                <a:cs typeface="Arial"/>
                <a:sym typeface="Arial"/>
              </a:rPr>
              <a:t>LSC Championships</a:t>
            </a:r>
            <a:endParaRPr/>
          </a:p>
          <a:p>
            <a:pPr indent="-273050" lvl="0" marL="273050" rtl="0" algn="l">
              <a:spcBef>
                <a:spcPts val="440"/>
              </a:spcBef>
              <a:spcAft>
                <a:spcPts val="0"/>
              </a:spcAft>
              <a:buSzPts val="2090"/>
              <a:buChar char="⚫"/>
            </a:pPr>
            <a:r>
              <a:rPr lang="en-US" sz="2200">
                <a:latin typeface="Arial"/>
                <a:ea typeface="Arial"/>
                <a:cs typeface="Arial"/>
                <a:sym typeface="Arial"/>
              </a:rPr>
              <a:t>Sectional Championships</a:t>
            </a:r>
            <a:endParaRPr/>
          </a:p>
          <a:p>
            <a:pPr indent="-273050" lvl="0" marL="273050" rtl="0" algn="l">
              <a:spcBef>
                <a:spcPts val="440"/>
              </a:spcBef>
              <a:spcAft>
                <a:spcPts val="0"/>
              </a:spcAft>
              <a:buSzPts val="2090"/>
              <a:buChar char="⚫"/>
            </a:pPr>
            <a:r>
              <a:rPr lang="en-US" sz="2200">
                <a:latin typeface="Arial"/>
                <a:ea typeface="Arial"/>
                <a:cs typeface="Arial"/>
                <a:sym typeface="Arial"/>
              </a:rPr>
              <a:t>Zone Championships</a:t>
            </a:r>
            <a:endParaRPr/>
          </a:p>
          <a:p>
            <a:pPr indent="-273050" lvl="0" marL="273050" rtl="0" algn="l">
              <a:spcBef>
                <a:spcPts val="440"/>
              </a:spcBef>
              <a:spcAft>
                <a:spcPts val="0"/>
              </a:spcAft>
              <a:buSzPts val="2090"/>
              <a:buChar char="⚫"/>
            </a:pPr>
            <a:r>
              <a:rPr lang="en-US" sz="2200">
                <a:latin typeface="Arial"/>
                <a:ea typeface="Arial"/>
                <a:cs typeface="Arial"/>
                <a:sym typeface="Arial"/>
              </a:rPr>
              <a:t>Futures Championships</a:t>
            </a:r>
            <a:endParaRPr/>
          </a:p>
          <a:p>
            <a:pPr indent="-273050" lvl="0" marL="273050" rtl="0" algn="l">
              <a:spcBef>
                <a:spcPts val="440"/>
              </a:spcBef>
              <a:spcAft>
                <a:spcPts val="0"/>
              </a:spcAft>
              <a:buSzPts val="2090"/>
              <a:buChar char="⚫"/>
            </a:pPr>
            <a:r>
              <a:rPr lang="en-US" sz="2200">
                <a:latin typeface="Arial"/>
                <a:ea typeface="Arial"/>
                <a:cs typeface="Arial"/>
                <a:sym typeface="Arial"/>
              </a:rPr>
              <a:t>Pro Series</a:t>
            </a:r>
            <a:endParaRPr/>
          </a:p>
          <a:p>
            <a:pPr indent="-273050" lvl="0" marL="273050" rtl="0" algn="l">
              <a:spcBef>
                <a:spcPts val="440"/>
              </a:spcBef>
              <a:spcAft>
                <a:spcPts val="0"/>
              </a:spcAft>
              <a:buSzPts val="2090"/>
              <a:buChar char="⚫"/>
            </a:pPr>
            <a:r>
              <a:rPr lang="en-US" sz="2200">
                <a:latin typeface="Arial"/>
                <a:ea typeface="Arial"/>
                <a:cs typeface="Arial"/>
                <a:sym typeface="Arial"/>
              </a:rPr>
              <a:t>National Championships</a:t>
            </a:r>
            <a:endParaRPr/>
          </a:p>
          <a:p>
            <a:pPr indent="-273050" lvl="0" marL="273050" rtl="0" algn="l">
              <a:spcBef>
                <a:spcPts val="440"/>
              </a:spcBef>
              <a:spcAft>
                <a:spcPts val="0"/>
              </a:spcAft>
              <a:buSzPts val="2090"/>
              <a:buChar char="⚫"/>
            </a:pPr>
            <a:r>
              <a:rPr lang="en-US" sz="2200">
                <a:latin typeface="Arial"/>
                <a:ea typeface="Arial"/>
                <a:cs typeface="Arial"/>
                <a:sym typeface="Arial"/>
              </a:rPr>
              <a:t>International Championships</a:t>
            </a:r>
            <a:endParaRPr/>
          </a:p>
        </p:txBody>
      </p:sp>
      <p:sp>
        <p:nvSpPr>
          <p:cNvPr id="144" name="Google Shape;144;p5"/>
          <p:cNvSpPr txBox="1"/>
          <p:nvPr/>
        </p:nvSpPr>
        <p:spPr>
          <a:xfrm>
            <a:off x="304800" y="5562600"/>
            <a:ext cx="88392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Regardless of level…It’s a Swim Meet!  Most of the procedures and issues are the same.  Some of the differences can be in staffing, process detail and protocol.</a:t>
            </a:r>
            <a:endParaRPr/>
          </a:p>
          <a:p>
            <a:pPr indent="0" lvl="0" marL="0" marR="0" rtl="0" algn="ctr">
              <a:spcBef>
                <a:spcPts val="0"/>
              </a:spcBef>
              <a:spcAft>
                <a:spcPts val="0"/>
              </a:spcAft>
              <a:buNone/>
            </a:pPr>
            <a:r>
              <a:rPr b="1" i="1" lang="en-US" sz="2400" u="none" cap="none" strike="noStrike">
                <a:solidFill>
                  <a:schemeClr val="dk1"/>
                </a:solidFill>
                <a:latin typeface="Arial"/>
                <a:ea typeface="Arial"/>
                <a:cs typeface="Arial"/>
                <a:sym typeface="Arial"/>
              </a:rPr>
              <a:t>All meets deserve your full attention and total quality effort.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type="title"/>
          </p:nvPr>
        </p:nvSpPr>
        <p:spPr>
          <a:xfrm>
            <a:off x="685800" y="381000"/>
            <a:ext cx="77724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None/>
            </a:pPr>
            <a:r>
              <a:rPr b="1" lang="en-US">
                <a:latin typeface="Arial"/>
                <a:ea typeface="Arial"/>
                <a:cs typeface="Arial"/>
                <a:sym typeface="Arial"/>
              </a:rPr>
              <a:t>Three Refereeing Roles</a:t>
            </a:r>
            <a:endParaRPr b="1" sz="3600">
              <a:latin typeface="Arial"/>
              <a:ea typeface="Arial"/>
              <a:cs typeface="Arial"/>
              <a:sym typeface="Arial"/>
            </a:endParaRPr>
          </a:p>
        </p:txBody>
      </p:sp>
      <p:sp>
        <p:nvSpPr>
          <p:cNvPr id="151" name="Google Shape;151;p6"/>
          <p:cNvSpPr txBox="1"/>
          <p:nvPr>
            <p:ph idx="1" type="body"/>
          </p:nvPr>
        </p:nvSpPr>
        <p:spPr>
          <a:xfrm>
            <a:off x="685800" y="1752600"/>
            <a:ext cx="8458200" cy="408622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SzPts val="2660"/>
              <a:buFont typeface="Calibri"/>
              <a:buAutoNum type="arabicPeriod"/>
            </a:pPr>
            <a:r>
              <a:rPr b="1" lang="en-US" sz="2800">
                <a:latin typeface="Arial"/>
                <a:ea typeface="Arial"/>
                <a:cs typeface="Arial"/>
                <a:sym typeface="Arial"/>
              </a:rPr>
              <a:t>Meet Referee</a:t>
            </a:r>
            <a:endParaRPr/>
          </a:p>
          <a:p>
            <a:pPr indent="-457200" lvl="1" marL="850900" rtl="0" algn="l">
              <a:lnSpc>
                <a:spcPct val="90000"/>
              </a:lnSpc>
              <a:spcBef>
                <a:spcPts val="480"/>
              </a:spcBef>
              <a:spcAft>
                <a:spcPts val="0"/>
              </a:spcAft>
              <a:buSzPts val="2040"/>
              <a:buFont typeface="Calibri"/>
              <a:buAutoNum type="arabicPeriod"/>
            </a:pPr>
            <a:r>
              <a:rPr lang="en-US">
                <a:latin typeface="Arial"/>
                <a:ea typeface="Arial"/>
                <a:cs typeface="Arial"/>
                <a:sym typeface="Arial"/>
              </a:rPr>
              <a:t>The head official at the meet, Team Leader</a:t>
            </a:r>
            <a:endParaRPr/>
          </a:p>
          <a:p>
            <a:pPr indent="-457200" lvl="1" marL="850900" rtl="0" algn="l">
              <a:lnSpc>
                <a:spcPct val="90000"/>
              </a:lnSpc>
              <a:spcBef>
                <a:spcPts val="480"/>
              </a:spcBef>
              <a:spcAft>
                <a:spcPts val="0"/>
              </a:spcAft>
              <a:buSzPts val="2040"/>
              <a:buFont typeface="Calibri"/>
              <a:buAutoNum type="arabicPeriod"/>
            </a:pPr>
            <a:r>
              <a:rPr lang="en-US">
                <a:latin typeface="Arial"/>
                <a:ea typeface="Arial"/>
                <a:cs typeface="Arial"/>
                <a:sym typeface="Arial"/>
              </a:rPr>
              <a:t>Overall responsibility for the conduct of the meet</a:t>
            </a:r>
            <a:endParaRPr/>
          </a:p>
          <a:p>
            <a:pPr indent="-514350" lvl="0" marL="514350" rtl="0" algn="l">
              <a:lnSpc>
                <a:spcPct val="90000"/>
              </a:lnSpc>
              <a:spcBef>
                <a:spcPts val="560"/>
              </a:spcBef>
              <a:spcAft>
                <a:spcPts val="0"/>
              </a:spcAft>
              <a:buSzPts val="2660"/>
              <a:buFont typeface="Calibri"/>
              <a:buAutoNum type="arabicPeriod"/>
            </a:pPr>
            <a:r>
              <a:rPr b="1" lang="en-US" sz="2800">
                <a:latin typeface="Arial"/>
                <a:ea typeface="Arial"/>
                <a:cs typeface="Arial"/>
                <a:sym typeface="Arial"/>
              </a:rPr>
              <a:t>Admin Referee</a:t>
            </a:r>
            <a:endParaRPr/>
          </a:p>
          <a:p>
            <a:pPr indent="-457200" lvl="1" marL="850900" rtl="0" algn="l">
              <a:lnSpc>
                <a:spcPct val="90000"/>
              </a:lnSpc>
              <a:spcBef>
                <a:spcPts val="480"/>
              </a:spcBef>
              <a:spcAft>
                <a:spcPts val="0"/>
              </a:spcAft>
              <a:buSzPts val="2040"/>
              <a:buFont typeface="Calibri"/>
              <a:buAutoNum type="arabicPeriod"/>
            </a:pPr>
            <a:r>
              <a:rPr lang="en-US">
                <a:latin typeface="Arial"/>
                <a:ea typeface="Arial"/>
                <a:cs typeface="Arial"/>
                <a:sym typeface="Arial"/>
              </a:rPr>
              <a:t>Works with, supervises and directs the ‘dry-deck’: Timing judges, AO, Scratches, Deck Seeding, etc.</a:t>
            </a:r>
            <a:endParaRPr/>
          </a:p>
          <a:p>
            <a:pPr indent="-514350" lvl="0" marL="514350" rtl="0" algn="l">
              <a:lnSpc>
                <a:spcPct val="90000"/>
              </a:lnSpc>
              <a:spcBef>
                <a:spcPts val="560"/>
              </a:spcBef>
              <a:spcAft>
                <a:spcPts val="0"/>
              </a:spcAft>
              <a:buSzPts val="2660"/>
              <a:buFont typeface="Calibri"/>
              <a:buAutoNum type="arabicPeriod"/>
            </a:pPr>
            <a:r>
              <a:rPr b="1" lang="en-US" sz="2800">
                <a:latin typeface="Arial"/>
                <a:ea typeface="Arial"/>
                <a:cs typeface="Arial"/>
                <a:sym typeface="Arial"/>
              </a:rPr>
              <a:t>Deck Referee</a:t>
            </a:r>
            <a:endParaRPr/>
          </a:p>
          <a:p>
            <a:pPr indent="-457200" lvl="1" marL="850900" rtl="0" algn="l">
              <a:lnSpc>
                <a:spcPct val="90000"/>
              </a:lnSpc>
              <a:spcBef>
                <a:spcPts val="480"/>
              </a:spcBef>
              <a:spcAft>
                <a:spcPts val="0"/>
              </a:spcAft>
              <a:buSzPts val="2040"/>
              <a:buFont typeface="Calibri"/>
              <a:buAutoNum type="arabicPeriod"/>
            </a:pPr>
            <a:r>
              <a:rPr lang="en-US">
                <a:latin typeface="Arial"/>
                <a:ea typeface="Arial"/>
                <a:cs typeface="Arial"/>
                <a:sym typeface="Arial"/>
              </a:rPr>
              <a:t>Supervises and directs the ‘wet-deck’: Starter, CJs, S&amp;T, Timers.</a:t>
            </a:r>
            <a:endParaRPr/>
          </a:p>
          <a:p>
            <a:pPr indent="-457200" lvl="1" marL="850900" rtl="0" algn="l">
              <a:lnSpc>
                <a:spcPct val="90000"/>
              </a:lnSpc>
              <a:spcBef>
                <a:spcPts val="480"/>
              </a:spcBef>
              <a:spcAft>
                <a:spcPts val="0"/>
              </a:spcAft>
              <a:buSzPts val="2040"/>
              <a:buFont typeface="Calibri"/>
              <a:buAutoNum type="arabicPeriod"/>
            </a:pPr>
            <a:r>
              <a:rPr lang="en-US">
                <a:latin typeface="Arial"/>
                <a:ea typeface="Arial"/>
                <a:cs typeface="Arial"/>
                <a:sym typeface="Arial"/>
              </a:rPr>
              <a:t>Runs the session as assigned by Meet Ref.</a:t>
            </a:r>
            <a:endParaRPr>
              <a:latin typeface="Arial"/>
              <a:ea typeface="Arial"/>
              <a:cs typeface="Arial"/>
              <a:sym typeface="Arial"/>
            </a:endParaRPr>
          </a:p>
          <a:p>
            <a:pPr indent="0" lvl="1" marL="393700" rtl="0" algn="l">
              <a:lnSpc>
                <a:spcPct val="90000"/>
              </a:lnSpc>
              <a:spcBef>
                <a:spcPts val="480"/>
              </a:spcBef>
              <a:spcAft>
                <a:spcPts val="0"/>
              </a:spcAft>
              <a:buSzPts val="2040"/>
              <a:buNone/>
            </a:pPr>
            <a:r>
              <a:t/>
            </a:r>
            <a:endParaRPr>
              <a:latin typeface="Arial"/>
              <a:ea typeface="Arial"/>
              <a:cs typeface="Arial"/>
              <a:sym typeface="Arial"/>
            </a:endParaRPr>
          </a:p>
        </p:txBody>
      </p:sp>
      <p:sp>
        <p:nvSpPr>
          <p:cNvPr id="152" name="Google Shape;152;p6"/>
          <p:cNvSpPr txBox="1"/>
          <p:nvPr/>
        </p:nvSpPr>
        <p:spPr>
          <a:xfrm>
            <a:off x="570715" y="5838825"/>
            <a:ext cx="8008924"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600" u="none" cap="none" strike="noStrike">
                <a:solidFill>
                  <a:schemeClr val="dk1"/>
                </a:solidFill>
                <a:latin typeface="Arial"/>
                <a:ea typeface="Arial"/>
                <a:cs typeface="Arial"/>
                <a:sym typeface="Arial"/>
              </a:rPr>
              <a:t>All three: Ensure fair and equitable competition!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7"/>
          <p:cNvSpPr txBox="1"/>
          <p:nvPr>
            <p:ph type="title"/>
          </p:nvPr>
        </p:nvSpPr>
        <p:spPr>
          <a:xfrm>
            <a:off x="685800" y="0"/>
            <a:ext cx="7772400" cy="11430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None/>
            </a:pPr>
            <a:r>
              <a:rPr b="1" lang="en-US">
                <a:latin typeface="Arial"/>
                <a:ea typeface="Arial"/>
                <a:cs typeface="Arial"/>
                <a:sym typeface="Arial"/>
              </a:rPr>
              <a:t>Meet Referee</a:t>
            </a:r>
            <a:endParaRPr b="1" sz="3600">
              <a:latin typeface="Arial"/>
              <a:ea typeface="Arial"/>
              <a:cs typeface="Arial"/>
              <a:sym typeface="Arial"/>
            </a:endParaRPr>
          </a:p>
        </p:txBody>
      </p:sp>
      <p:sp>
        <p:nvSpPr>
          <p:cNvPr id="158" name="Google Shape;158;p7"/>
          <p:cNvSpPr txBox="1"/>
          <p:nvPr>
            <p:ph idx="1" type="body"/>
          </p:nvPr>
        </p:nvSpPr>
        <p:spPr>
          <a:xfrm>
            <a:off x="685800" y="1143000"/>
            <a:ext cx="8229600" cy="5486400"/>
          </a:xfrm>
          <a:prstGeom prst="rect">
            <a:avLst/>
          </a:prstGeom>
          <a:noFill/>
          <a:ln>
            <a:noFill/>
          </a:ln>
        </p:spPr>
        <p:txBody>
          <a:bodyPr anchorCtr="0" anchor="t" bIns="45700" lIns="91425" spcFirstLastPara="1" rIns="91425" wrap="square" tIns="45700">
            <a:normAutofit lnSpcReduction="10000"/>
          </a:bodyPr>
          <a:lstStyle/>
          <a:p>
            <a:pPr indent="-246888" lvl="1" marL="640080" rtl="0" algn="l">
              <a:lnSpc>
                <a:spcPct val="90000"/>
              </a:lnSpc>
              <a:spcBef>
                <a:spcPts val="0"/>
              </a:spcBef>
              <a:spcAft>
                <a:spcPts val="0"/>
              </a:spcAft>
              <a:buSzPts val="1700"/>
              <a:buFont typeface="Noto Sans Symbols"/>
              <a:buChar char="⚫"/>
            </a:pPr>
            <a:r>
              <a:rPr lang="en-US" sz="2000">
                <a:latin typeface="Arial"/>
                <a:ea typeface="Arial"/>
                <a:cs typeface="Arial"/>
                <a:sym typeface="Arial"/>
              </a:rPr>
              <a:t>The head official at the meet – the leader of the TEAM.</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Has overall responsibility for the conduct of the meet.</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Work with the Meet Director in organizing and setting up the meet and preparing the meet information.</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Request to be copied on all key communication.</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Confirm key roles at the meet – ie announcer, officials, head timers, bull pen monitors, etc.</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Be familiar with the venue – Safety is a key consideration.</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Work with AO or Admin Ref in overseeing entries and timelines.</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Select Meet Jury (championship meets)</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Recruit and oversee officials</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Hold Official’s and Coach’s meetings</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Review procedures and protocols.</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Be available to Coaches, Athletes and Officials</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Oversee meet and attend to issues or problems</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Be flexible and willing to make adjustments as needed</a:t>
            </a:r>
            <a:endParaRPr/>
          </a:p>
          <a:p>
            <a:pPr indent="-246888" lvl="1" marL="640080" rtl="0" algn="l">
              <a:lnSpc>
                <a:spcPct val="90000"/>
              </a:lnSpc>
              <a:spcBef>
                <a:spcPts val="400"/>
              </a:spcBef>
              <a:spcAft>
                <a:spcPts val="0"/>
              </a:spcAft>
              <a:buSzPts val="1700"/>
              <a:buFont typeface="Noto Sans Symbols"/>
              <a:buChar char="⚫"/>
            </a:pPr>
            <a:r>
              <a:rPr lang="en-US" sz="2000">
                <a:latin typeface="Arial"/>
                <a:ea typeface="Arial"/>
                <a:cs typeface="Arial"/>
                <a:sym typeface="Arial"/>
              </a:rPr>
              <a:t>Follow up with responsibilities after the meet.</a:t>
            </a:r>
            <a:endParaRPr/>
          </a:p>
          <a:p>
            <a:pPr indent="-138938" lvl="1" marL="640080" rtl="0" algn="l">
              <a:lnSpc>
                <a:spcPct val="90000"/>
              </a:lnSpc>
              <a:spcBef>
                <a:spcPts val="400"/>
              </a:spcBef>
              <a:spcAft>
                <a:spcPts val="0"/>
              </a:spcAft>
              <a:buSzPts val="1700"/>
              <a:buFont typeface="Noto Sans Symbols"/>
              <a:buNone/>
            </a:pPr>
            <a:r>
              <a:t/>
            </a:r>
            <a:endParaRPr sz="2000">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8"/>
          <p:cNvSpPr txBox="1"/>
          <p:nvPr>
            <p:ph type="title"/>
          </p:nvPr>
        </p:nvSpPr>
        <p:spPr>
          <a:xfrm>
            <a:off x="685800" y="381000"/>
            <a:ext cx="7772400" cy="9906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None/>
            </a:pPr>
            <a:r>
              <a:rPr b="1" lang="en-US">
                <a:latin typeface="Arial"/>
                <a:ea typeface="Arial"/>
                <a:cs typeface="Arial"/>
                <a:sym typeface="Arial"/>
              </a:rPr>
              <a:t>Administrative Referee</a:t>
            </a:r>
            <a:endParaRPr b="1" sz="3600">
              <a:latin typeface="Arial"/>
              <a:ea typeface="Arial"/>
              <a:cs typeface="Arial"/>
              <a:sym typeface="Arial"/>
            </a:endParaRPr>
          </a:p>
        </p:txBody>
      </p:sp>
      <p:sp>
        <p:nvSpPr>
          <p:cNvPr id="164" name="Google Shape;164;p8"/>
          <p:cNvSpPr txBox="1"/>
          <p:nvPr>
            <p:ph idx="1" type="body"/>
          </p:nvPr>
        </p:nvSpPr>
        <p:spPr>
          <a:xfrm>
            <a:off x="685800" y="1676400"/>
            <a:ext cx="8229600" cy="4114800"/>
          </a:xfrm>
          <a:prstGeom prst="rect">
            <a:avLst/>
          </a:prstGeom>
          <a:noFill/>
          <a:ln>
            <a:noFill/>
          </a:ln>
        </p:spPr>
        <p:txBody>
          <a:bodyPr anchorCtr="0" anchor="t" bIns="45700" lIns="91425" spcFirstLastPara="1" rIns="91425" wrap="square" tIns="45700">
            <a:normAutofit fontScale="92500" lnSpcReduction="10000"/>
          </a:bodyPr>
          <a:lstStyle/>
          <a:p>
            <a:pPr indent="-246888" lvl="1" marL="640080" rtl="0" algn="l">
              <a:lnSpc>
                <a:spcPct val="90000"/>
              </a:lnSpc>
              <a:spcBef>
                <a:spcPts val="0"/>
              </a:spcBef>
              <a:spcAft>
                <a:spcPts val="0"/>
              </a:spcAft>
              <a:buSzPct val="85000"/>
              <a:buFont typeface="Noto Sans Symbols"/>
              <a:buChar char="⚫"/>
            </a:pPr>
            <a:r>
              <a:rPr lang="en-US" sz="2000">
                <a:latin typeface="Arial"/>
                <a:ea typeface="Arial"/>
                <a:cs typeface="Arial"/>
                <a:sym typeface="Arial"/>
              </a:rPr>
              <a:t>Generally a Championship format function.</a:t>
            </a:r>
            <a:endParaRPr/>
          </a:p>
          <a:p>
            <a:pPr indent="-246888" lvl="1" marL="640080" rtl="0" algn="l">
              <a:lnSpc>
                <a:spcPct val="90000"/>
              </a:lnSpc>
              <a:spcBef>
                <a:spcPts val="370"/>
              </a:spcBef>
              <a:spcAft>
                <a:spcPts val="0"/>
              </a:spcAft>
              <a:buSzPct val="85000"/>
              <a:buFont typeface="Noto Sans Symbols"/>
              <a:buChar char="⚫"/>
            </a:pPr>
            <a:r>
              <a:rPr lang="en-US" sz="2000">
                <a:latin typeface="Arial"/>
                <a:ea typeface="Arial"/>
                <a:cs typeface="Arial"/>
                <a:sym typeface="Arial"/>
              </a:rPr>
              <a:t>Assist Meet Referee and Meet Director in pre-meet planning.</a:t>
            </a:r>
            <a:endParaRPr/>
          </a:p>
          <a:p>
            <a:pPr indent="-246888" lvl="1" marL="640080" rtl="0" algn="l">
              <a:lnSpc>
                <a:spcPct val="90000"/>
              </a:lnSpc>
              <a:spcBef>
                <a:spcPts val="370"/>
              </a:spcBef>
              <a:spcAft>
                <a:spcPts val="0"/>
              </a:spcAft>
              <a:buSzPct val="85000"/>
              <a:buFont typeface="Noto Sans Symbols"/>
              <a:buChar char="⚫"/>
            </a:pPr>
            <a:r>
              <a:rPr lang="en-US" sz="2000">
                <a:latin typeface="Arial"/>
                <a:ea typeface="Arial"/>
                <a:cs typeface="Arial"/>
                <a:sym typeface="Arial"/>
              </a:rPr>
              <a:t>At the Meet:</a:t>
            </a:r>
            <a:endParaRPr/>
          </a:p>
          <a:p>
            <a:pPr indent="-246910" lvl="2" marL="914717" rtl="0" algn="l">
              <a:lnSpc>
                <a:spcPct val="90000"/>
              </a:lnSpc>
              <a:spcBef>
                <a:spcPts val="314"/>
              </a:spcBef>
              <a:spcAft>
                <a:spcPts val="0"/>
              </a:spcAft>
              <a:buSzPct val="70000"/>
              <a:buFont typeface="Noto Sans Symbols"/>
              <a:buChar char="⚫"/>
            </a:pPr>
            <a:r>
              <a:rPr lang="en-US" sz="1700">
                <a:latin typeface="Arial"/>
                <a:ea typeface="Arial"/>
                <a:cs typeface="Arial"/>
                <a:sym typeface="Arial"/>
              </a:rPr>
              <a:t>Supervises the Console Operator, Timing Judge, Recorder, and Clerk of Course</a:t>
            </a:r>
            <a:endParaRPr/>
          </a:p>
          <a:p>
            <a:pPr indent="-246910" lvl="2" marL="914717" rtl="0" algn="l">
              <a:lnSpc>
                <a:spcPct val="90000"/>
              </a:lnSpc>
              <a:spcBef>
                <a:spcPts val="333"/>
              </a:spcBef>
              <a:spcAft>
                <a:spcPts val="0"/>
              </a:spcAft>
              <a:buSzPct val="70000"/>
              <a:buFont typeface="Noto Sans Symbols"/>
              <a:buChar char="⚫"/>
            </a:pPr>
            <a:r>
              <a:rPr lang="en-US" sz="1700">
                <a:latin typeface="Arial"/>
                <a:ea typeface="Arial"/>
                <a:cs typeface="Arial"/>
                <a:sym typeface="Arial"/>
              </a:rPr>
              <a:t>Make decisions regarding fair application of: </a:t>
            </a:r>
            <a:r>
              <a:rPr lang="en-US" sz="1800">
                <a:latin typeface="Arial"/>
                <a:ea typeface="Arial"/>
                <a:cs typeface="Arial"/>
                <a:sym typeface="Arial"/>
              </a:rPr>
              <a:t>Entries Procedures, Check-in Procedures, Scratch /No-show Procedures</a:t>
            </a:r>
            <a:endParaRPr/>
          </a:p>
          <a:p>
            <a:pPr indent="-246888" lvl="1" marL="640080" rtl="0" algn="l">
              <a:lnSpc>
                <a:spcPct val="90000"/>
              </a:lnSpc>
              <a:spcBef>
                <a:spcPts val="370"/>
              </a:spcBef>
              <a:spcAft>
                <a:spcPts val="0"/>
              </a:spcAft>
              <a:buSzPct val="85000"/>
              <a:buFont typeface="Noto Sans Symbols"/>
              <a:buChar char="⚫"/>
            </a:pPr>
            <a:r>
              <a:rPr lang="en-US" sz="2000">
                <a:latin typeface="Arial"/>
                <a:ea typeface="Arial"/>
                <a:cs typeface="Arial"/>
                <a:sym typeface="Arial"/>
              </a:rPr>
              <a:t>Review Seeding and Heat Sheet Preparation</a:t>
            </a:r>
            <a:endParaRPr/>
          </a:p>
          <a:p>
            <a:pPr indent="-246888" lvl="1" marL="640080" rtl="0" algn="l">
              <a:lnSpc>
                <a:spcPct val="90000"/>
              </a:lnSpc>
              <a:spcBef>
                <a:spcPts val="370"/>
              </a:spcBef>
              <a:spcAft>
                <a:spcPts val="0"/>
              </a:spcAft>
              <a:buSzPct val="85000"/>
              <a:buFont typeface="Noto Sans Symbols"/>
              <a:buChar char="⚫"/>
            </a:pPr>
            <a:r>
              <a:rPr lang="en-US" sz="2000">
                <a:latin typeface="Arial"/>
                <a:ea typeface="Arial"/>
                <a:cs typeface="Arial"/>
                <a:sym typeface="Arial"/>
              </a:rPr>
              <a:t>Approve Timing Adjustments</a:t>
            </a:r>
            <a:endParaRPr/>
          </a:p>
          <a:p>
            <a:pPr indent="-246888" lvl="1" marL="640080" rtl="0" algn="l">
              <a:lnSpc>
                <a:spcPct val="90000"/>
              </a:lnSpc>
              <a:spcBef>
                <a:spcPts val="370"/>
              </a:spcBef>
              <a:spcAft>
                <a:spcPts val="0"/>
              </a:spcAft>
              <a:buSzPct val="85000"/>
              <a:buFont typeface="Noto Sans Symbols"/>
              <a:buChar char="⚫"/>
            </a:pPr>
            <a:r>
              <a:rPr lang="en-US" sz="2000">
                <a:latin typeface="Arial"/>
                <a:ea typeface="Arial"/>
                <a:cs typeface="Arial"/>
                <a:sym typeface="Arial"/>
              </a:rPr>
              <a:t>Process DQs (after Deck Ref approval)</a:t>
            </a:r>
            <a:endParaRPr/>
          </a:p>
          <a:p>
            <a:pPr indent="-246888" lvl="1" marL="640080" rtl="0" algn="l">
              <a:lnSpc>
                <a:spcPct val="90000"/>
              </a:lnSpc>
              <a:spcBef>
                <a:spcPts val="370"/>
              </a:spcBef>
              <a:spcAft>
                <a:spcPts val="0"/>
              </a:spcAft>
              <a:buSzPct val="85000"/>
              <a:buFont typeface="Noto Sans Symbols"/>
              <a:buChar char="⚫"/>
            </a:pPr>
            <a:r>
              <a:rPr lang="en-US" sz="2000">
                <a:latin typeface="Arial"/>
                <a:ea typeface="Arial"/>
                <a:cs typeface="Arial"/>
                <a:sym typeface="Arial"/>
              </a:rPr>
              <a:t>Review Results Preparation/Publication</a:t>
            </a:r>
            <a:endParaRPr/>
          </a:p>
          <a:p>
            <a:pPr indent="-246888" lvl="1" marL="640080" rtl="0" algn="l">
              <a:lnSpc>
                <a:spcPct val="90000"/>
              </a:lnSpc>
              <a:spcBef>
                <a:spcPts val="370"/>
              </a:spcBef>
              <a:spcAft>
                <a:spcPts val="0"/>
              </a:spcAft>
              <a:buSzPct val="85000"/>
              <a:buFont typeface="Noto Sans Symbols"/>
              <a:buChar char="⚫"/>
            </a:pPr>
            <a:r>
              <a:rPr lang="en-US" sz="2000">
                <a:latin typeface="Arial"/>
                <a:ea typeface="Arial"/>
                <a:cs typeface="Arial"/>
                <a:sym typeface="Arial"/>
              </a:rPr>
              <a:t>Coordinate Swim-Offs</a:t>
            </a:r>
            <a:endParaRPr/>
          </a:p>
          <a:p>
            <a:pPr indent="-246888" lvl="1" marL="640080" rtl="0" algn="l">
              <a:lnSpc>
                <a:spcPct val="90000"/>
              </a:lnSpc>
              <a:spcBef>
                <a:spcPts val="370"/>
              </a:spcBef>
              <a:spcAft>
                <a:spcPts val="0"/>
              </a:spcAft>
              <a:buSzPct val="85000"/>
              <a:buFont typeface="Noto Sans Symbols"/>
              <a:buChar char="⚫"/>
            </a:pPr>
            <a:r>
              <a:rPr lang="en-US" sz="2000">
                <a:latin typeface="Arial"/>
                <a:ea typeface="Arial"/>
                <a:cs typeface="Arial"/>
                <a:sym typeface="Arial"/>
              </a:rPr>
              <a:t>Review Relay Seeding and Results</a:t>
            </a:r>
            <a:endParaRPr/>
          </a:p>
          <a:p>
            <a:pPr indent="-246888" lvl="1" marL="640080" rtl="0" algn="l">
              <a:lnSpc>
                <a:spcPct val="90000"/>
              </a:lnSpc>
              <a:spcBef>
                <a:spcPts val="370"/>
              </a:spcBef>
              <a:spcAft>
                <a:spcPts val="0"/>
              </a:spcAft>
              <a:buSzPct val="85000"/>
              <a:buFont typeface="Noto Sans Symbols"/>
              <a:buChar char="⚫"/>
            </a:pPr>
            <a:r>
              <a:rPr lang="en-US" sz="2000">
                <a:latin typeface="Arial"/>
                <a:ea typeface="Arial"/>
                <a:cs typeface="Arial"/>
                <a:sym typeface="Arial"/>
              </a:rPr>
              <a:t>Coordinate Time Trials (or a Time Trials Ref will be appointed)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9"/>
          <p:cNvSpPr txBox="1"/>
          <p:nvPr>
            <p:ph type="title"/>
          </p:nvPr>
        </p:nvSpPr>
        <p:spPr>
          <a:xfrm>
            <a:off x="685800" y="381000"/>
            <a:ext cx="7772400" cy="914400"/>
          </a:xfrm>
          <a:prstGeom prst="rect">
            <a:avLst/>
          </a:prstGeom>
          <a:noFill/>
          <a:ln>
            <a:noFill/>
          </a:ln>
        </p:spPr>
        <p:txBody>
          <a:bodyPr anchorCtr="0" anchor="b" bIns="0" lIns="0" spcFirstLastPara="1" rIns="0" wrap="square" tIns="45700">
            <a:normAutofit/>
          </a:bodyPr>
          <a:lstStyle/>
          <a:p>
            <a:pPr indent="0" lvl="0" marL="0" rtl="0" algn="ctr">
              <a:spcBef>
                <a:spcPts val="0"/>
              </a:spcBef>
              <a:spcAft>
                <a:spcPts val="0"/>
              </a:spcAft>
              <a:buNone/>
            </a:pPr>
            <a:r>
              <a:rPr b="1" lang="en-US">
                <a:latin typeface="Arial"/>
                <a:ea typeface="Arial"/>
                <a:cs typeface="Arial"/>
                <a:sym typeface="Arial"/>
              </a:rPr>
              <a:t>Deck Referee</a:t>
            </a:r>
            <a:endParaRPr b="1" sz="3600">
              <a:latin typeface="Arial"/>
              <a:ea typeface="Arial"/>
              <a:cs typeface="Arial"/>
              <a:sym typeface="Arial"/>
            </a:endParaRPr>
          </a:p>
        </p:txBody>
      </p:sp>
      <p:sp>
        <p:nvSpPr>
          <p:cNvPr id="170" name="Google Shape;170;p9"/>
          <p:cNvSpPr txBox="1"/>
          <p:nvPr>
            <p:ph idx="1" type="body"/>
          </p:nvPr>
        </p:nvSpPr>
        <p:spPr>
          <a:xfrm>
            <a:off x="304800" y="1524000"/>
            <a:ext cx="8534400" cy="4876800"/>
          </a:xfrm>
          <a:prstGeom prst="rect">
            <a:avLst/>
          </a:prstGeom>
          <a:noFill/>
          <a:ln>
            <a:noFill/>
          </a:ln>
        </p:spPr>
        <p:txBody>
          <a:bodyPr anchorCtr="0" anchor="t" bIns="45700" lIns="91425" spcFirstLastPara="1" rIns="91425" wrap="square" tIns="45700">
            <a:noAutofit/>
          </a:bodyPr>
          <a:lstStyle/>
          <a:p>
            <a:pPr indent="-246062" lvl="1" marL="639763" rtl="0" algn="l">
              <a:spcBef>
                <a:spcPts val="0"/>
              </a:spcBef>
              <a:spcAft>
                <a:spcPts val="0"/>
              </a:spcAft>
              <a:buSzPts val="2040"/>
              <a:buChar char="⚫"/>
            </a:pPr>
            <a:r>
              <a:rPr lang="en-US">
                <a:latin typeface="Arial"/>
                <a:ea typeface="Arial"/>
                <a:cs typeface="Arial"/>
                <a:sym typeface="Arial"/>
              </a:rPr>
              <a:t>Supervise Starters and Stroke &amp; Turn Judges</a:t>
            </a:r>
            <a:endParaRPr/>
          </a:p>
          <a:p>
            <a:pPr indent="-246062" lvl="2" marL="914400" rtl="0" algn="l">
              <a:spcBef>
                <a:spcPts val="420"/>
              </a:spcBef>
              <a:spcAft>
                <a:spcPts val="0"/>
              </a:spcAft>
              <a:buSzPts val="1470"/>
              <a:buChar char="⚫"/>
            </a:pPr>
            <a:r>
              <a:rPr lang="en-US">
                <a:latin typeface="Arial"/>
                <a:ea typeface="Arial"/>
                <a:cs typeface="Arial"/>
                <a:sym typeface="Arial"/>
              </a:rPr>
              <a:t>Supervise deck officials and be aware and supportive of their needs. Be willing to step in as needed.</a:t>
            </a:r>
            <a:endParaRPr/>
          </a:p>
          <a:p>
            <a:pPr indent="-246062" lvl="1" marL="639763" rtl="0" algn="l">
              <a:spcBef>
                <a:spcPts val="480"/>
              </a:spcBef>
              <a:spcAft>
                <a:spcPts val="0"/>
              </a:spcAft>
              <a:buSzPts val="2040"/>
              <a:buChar char="⚫"/>
            </a:pPr>
            <a:r>
              <a:rPr lang="en-US">
                <a:latin typeface="Arial"/>
                <a:ea typeface="Arial"/>
                <a:cs typeface="Arial"/>
                <a:sym typeface="Arial"/>
              </a:rPr>
              <a:t>Control the flow of the meet</a:t>
            </a:r>
            <a:endParaRPr/>
          </a:p>
          <a:p>
            <a:pPr indent="-246062" lvl="2" marL="914400" rtl="0" algn="l">
              <a:spcBef>
                <a:spcPts val="420"/>
              </a:spcBef>
              <a:spcAft>
                <a:spcPts val="0"/>
              </a:spcAft>
              <a:buSzPts val="1470"/>
              <a:buChar char="⚫"/>
            </a:pPr>
            <a:r>
              <a:rPr lang="en-US">
                <a:latin typeface="Arial"/>
                <a:ea typeface="Arial"/>
                <a:cs typeface="Arial"/>
                <a:sym typeface="Arial"/>
              </a:rPr>
              <a:t>The timeline is the pre-meet plan: Do not rush swimmer’s starts because you are behind on the timeline. </a:t>
            </a:r>
            <a:endParaRPr/>
          </a:p>
          <a:p>
            <a:pPr indent="-246062" lvl="2" marL="914400" rtl="0" algn="l">
              <a:spcBef>
                <a:spcPts val="420"/>
              </a:spcBef>
              <a:spcAft>
                <a:spcPts val="0"/>
              </a:spcAft>
              <a:buSzPts val="1470"/>
              <a:buChar char="⚫"/>
            </a:pPr>
            <a:r>
              <a:rPr lang="en-US">
                <a:latin typeface="Arial"/>
                <a:ea typeface="Arial"/>
                <a:cs typeface="Arial"/>
                <a:sym typeface="Arial"/>
              </a:rPr>
              <a:t>Swimmers will respond to your whistle pace.</a:t>
            </a:r>
            <a:endParaRPr/>
          </a:p>
          <a:p>
            <a:pPr indent="-246062" lvl="1" marL="639763" rtl="0" algn="l">
              <a:spcBef>
                <a:spcPts val="480"/>
              </a:spcBef>
              <a:spcAft>
                <a:spcPts val="0"/>
              </a:spcAft>
              <a:buSzPts val="2040"/>
              <a:buChar char="⚫"/>
            </a:pPr>
            <a:r>
              <a:rPr lang="en-US">
                <a:latin typeface="Arial"/>
                <a:ea typeface="Arial"/>
                <a:cs typeface="Arial"/>
                <a:sym typeface="Arial"/>
              </a:rPr>
              <a:t>Review/Approve DQs</a:t>
            </a:r>
            <a:endParaRPr/>
          </a:p>
          <a:p>
            <a:pPr indent="-246062" lvl="2" marL="914400" rtl="0" algn="l">
              <a:spcBef>
                <a:spcPts val="420"/>
              </a:spcBef>
              <a:spcAft>
                <a:spcPts val="0"/>
              </a:spcAft>
              <a:buSzPts val="1470"/>
              <a:buChar char="⚫"/>
            </a:pPr>
            <a:r>
              <a:rPr lang="en-US">
                <a:latin typeface="Arial"/>
                <a:ea typeface="Arial"/>
                <a:cs typeface="Arial"/>
                <a:sym typeface="Arial"/>
              </a:rPr>
              <a:t>Inquire to the extent practical about calls.  At </a:t>
            </a:r>
            <a:r>
              <a:rPr i="1" lang="en-US">
                <a:latin typeface="Arial"/>
                <a:ea typeface="Arial"/>
                <a:cs typeface="Arial"/>
                <a:sym typeface="Arial"/>
              </a:rPr>
              <a:t>minimum</a:t>
            </a:r>
            <a:r>
              <a:rPr lang="en-US">
                <a:latin typeface="Arial"/>
                <a:ea typeface="Arial"/>
                <a:cs typeface="Arial"/>
                <a:sym typeface="Arial"/>
              </a:rPr>
              <a:t>, spot-check: “What did you observe?”</a:t>
            </a:r>
            <a:endParaRPr/>
          </a:p>
          <a:p>
            <a:pPr indent="-246062" lvl="2" marL="914400" rtl="0" algn="l">
              <a:spcBef>
                <a:spcPts val="420"/>
              </a:spcBef>
              <a:spcAft>
                <a:spcPts val="0"/>
              </a:spcAft>
              <a:buSzPts val="1470"/>
              <a:buChar char="⚫"/>
            </a:pPr>
            <a:r>
              <a:rPr lang="en-US">
                <a:latin typeface="Arial"/>
                <a:ea typeface="Arial"/>
                <a:cs typeface="Arial"/>
                <a:sym typeface="Arial"/>
              </a:rPr>
              <a:t>First line of question or appeal from the coaches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xmlns:r="http://schemas.openxmlformats.org/officeDocument/2006/relationship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2002-09-27T21:57:48Z</dcterms:created>
  <dc:creator>Michael and Stephanie Downs</dc:creator>
</cp:coreProperties>
</file>